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97" r:id="rId2"/>
    <p:sldId id="498" r:id="rId3"/>
    <p:sldId id="662" r:id="rId4"/>
    <p:sldId id="663" r:id="rId5"/>
    <p:sldId id="664" r:id="rId6"/>
    <p:sldId id="666" r:id="rId7"/>
    <p:sldId id="667" r:id="rId8"/>
    <p:sldId id="648" r:id="rId9"/>
    <p:sldId id="654" r:id="rId10"/>
    <p:sldId id="655" r:id="rId11"/>
    <p:sldId id="652" r:id="rId12"/>
    <p:sldId id="669" r:id="rId13"/>
    <p:sldId id="668" r:id="rId14"/>
    <p:sldId id="658" r:id="rId15"/>
    <p:sldId id="670" r:id="rId16"/>
    <p:sldId id="470" r:id="rId17"/>
    <p:sldId id="26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2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2498"/>
    <a:srgbClr val="AECEFC"/>
    <a:srgbClr val="E89DE5"/>
    <a:srgbClr val="5567C9"/>
    <a:srgbClr val="6F006B"/>
    <a:srgbClr val="7DA7E3"/>
    <a:srgbClr val="494F55"/>
    <a:srgbClr val="E66522"/>
    <a:srgbClr val="99CC66"/>
    <a:srgbClr val="F18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1516" autoAdjust="0"/>
  </p:normalViewPr>
  <p:slideViewPr>
    <p:cSldViewPr snapToGrid="0" showGuides="1">
      <p:cViewPr varScale="1">
        <p:scale>
          <a:sx n="55" d="100"/>
          <a:sy n="55" d="100"/>
        </p:scale>
        <p:origin x="304" y="40"/>
      </p:cViewPr>
      <p:guideLst>
        <p:guide orient="horz" pos="2160"/>
        <p:guide pos="3840"/>
        <p:guide pos="2239"/>
      </p:guideLst>
    </p:cSldViewPr>
  </p:slideViewPr>
  <p:outlineViewPr>
    <p:cViewPr>
      <p:scale>
        <a:sx n="33" d="100"/>
        <a:sy n="33" d="100"/>
      </p:scale>
      <p:origin x="0" y="0"/>
    </p:cViewPr>
  </p:outlin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E46EA-BBB9-4C31-A1EC-A8A839209B10}" type="datetimeFigureOut">
              <a:rPr lang="ru-RU" smtClean="0"/>
              <a:t>12.05.2021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A4565-BEC0-44AC-AC02-FD9A17970BD5}" type="slidenum">
              <a:rPr lang="ru-RU" smtClean="0"/>
              <a:t>‹#›</a:t>
            </a:fld>
            <a:endParaRPr lang="ru-RU"/>
          </a:p>
        </p:txBody>
      </p:sp>
    </p:spTree>
    <p:extLst>
      <p:ext uri="{BB962C8B-B14F-4D97-AF65-F5344CB8AC3E}">
        <p14:creationId xmlns:p14="http://schemas.microsoft.com/office/powerpoint/2010/main" val="8453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1</a:t>
            </a:fld>
            <a:endParaRPr lang="ru-RU"/>
          </a:p>
        </p:txBody>
      </p:sp>
    </p:spTree>
    <p:extLst>
      <p:ext uri="{BB962C8B-B14F-4D97-AF65-F5344CB8AC3E}">
        <p14:creationId xmlns:p14="http://schemas.microsoft.com/office/powerpoint/2010/main" val="250198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 Председатель ГД Вячеслав Володин - </a:t>
            </a:r>
            <a:r>
              <a:rPr lang="en-US" dirty="0"/>
              <a:t>http://duma.gov.ru/news/49169/#:~:text=%D0%97%D0%B0%D0%BA%D0%BE%D0%BD%20%D0%BE%20%D0%BD%D0%B0%D0%BB%D0%BE%D0%B3%D0%BE%D0%B2%D0%BE%D0%BC%20%D0%BC%D0%B0%D0%BD%D0%B5%D0%B2%D1%80%D0%B5%20%D0%B2,%D0%BD%D1%8B%D0%BD%D0%B5%D1%88%D0%BD%D0%B8%D1%85%2020%25%20%D0%B4%D0%BE%203%25.</a:t>
            </a:r>
            <a:endParaRPr lang="ru-RU" dirty="0"/>
          </a:p>
          <a:p>
            <a:endParaRPr lang="ru-RU" dirty="0"/>
          </a:p>
          <a:p>
            <a:r>
              <a:rPr lang="ru-RU" dirty="0"/>
              <a:t>2. (Пояснительная записка к законопроекту) – о налоговом маневре</a:t>
            </a:r>
          </a:p>
          <a:p>
            <a:endParaRPr lang="ru-RU" dirty="0"/>
          </a:p>
          <a:p>
            <a:r>
              <a:rPr lang="ru-RU" dirty="0"/>
              <a:t>3. Как следует из пояснительной записки к проекту Федерального закона «О внесении изменения в статью 33 ФЗ «Об обязательном пенсионном страховании в РФ», которым льготный тариф страхового взноса в Пенсионный фонд РФ для организаций, осуществляющих деятельность в области информационных технологий, продлен до 2023 года</a:t>
            </a:r>
          </a:p>
          <a:p>
            <a:r>
              <a:rPr lang="ru-RU" dirty="0"/>
              <a:t>«продление срока действия льготного тарифа страховых взносов в ПФР в размере 8% для организаций, осуществляющих деятельность в области информационных техно-логий, позволит не допустить сокращения объема создаваемой в Российской Федерации наукоемкой продукции (включая программное обеспечение (ПО), сокращения объема экс-порта ПО и прибыли, получаемой от реализации такого ПО, а также не допустить от-тока ИТ-специалистов и ИТ-компаний в страны с благоприятным режимом для ИТ-отрасли».</a:t>
            </a:r>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10</a:t>
            </a:fld>
            <a:endParaRPr lang="ru-RU" dirty="0"/>
          </a:p>
        </p:txBody>
      </p:sp>
    </p:spTree>
    <p:extLst>
      <p:ext uri="{BB962C8B-B14F-4D97-AF65-F5344CB8AC3E}">
        <p14:creationId xmlns:p14="http://schemas.microsoft.com/office/powerpoint/2010/main" val="408470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Цель противодействия налоговым злоупотреблениям реализуется законодателем путем закрепления в Кодексе как общей </a:t>
            </a:r>
            <a:r>
              <a:rPr lang="ru-RU" dirty="0" err="1"/>
              <a:t>антиуклонительной</a:t>
            </a:r>
            <a:r>
              <a:rPr lang="ru-RU" dirty="0"/>
              <a:t> нормы (статья 54.1), так и правил налогообложения, направленных на исключение злоупотреблений и обхода налогового закона по соответствующим видам операций.</a:t>
            </a:r>
          </a:p>
          <a:p>
            <a:r>
              <a:rPr lang="ru-RU" dirty="0"/>
              <a:t>При применении указанных положений следует учитывать, что к соответствующим операциям статья 54.1 Кодекса подлежит применению в случае, если налогоплательщиками допускается искажение сведений о фактах хозяйственной жизни с целью обхода условий применения норм, определяющих правила налогообложения, и формальное соблюдение установленных ими требований (п. 3).</a:t>
            </a:r>
          </a:p>
          <a:p>
            <a:r>
              <a:rPr lang="ru-RU" dirty="0"/>
              <a:t>Письмо ФНС России от 10 марта 2021 г. № БВ-4-7/3060@</a:t>
            </a:r>
          </a:p>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11</a:t>
            </a:fld>
            <a:endParaRPr lang="ru-RU"/>
          </a:p>
        </p:txBody>
      </p:sp>
    </p:spTree>
    <p:extLst>
      <p:ext uri="{BB962C8B-B14F-4D97-AF65-F5344CB8AC3E}">
        <p14:creationId xmlns:p14="http://schemas.microsoft.com/office/powerpoint/2010/main" val="156906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 Председатель ГД Вячеслав Володин - </a:t>
            </a:r>
            <a:r>
              <a:rPr lang="en-US" dirty="0"/>
              <a:t>http://duma.gov.ru/news/49169/#:~:text=%D0%97%D0%B0%D0%BA%D0%BE%D0%BD%20%D0%BE%20%D0%BD%D0%B0%D0%BB%D0%BE%D0%B3%D0%BE%D0%B2%D0%BE%D0%BC%20%D0%BC%D0%B0%D0%BD%D0%B5%D0%B2%D1%80%D0%B5%20%D0%B2,%D0%BD%D1%8B%D0%BD%D0%B5%D1%88%D0%BD%D0%B8%D1%85%2020%25%20%D0%B4%D0%BE%203%25.</a:t>
            </a:r>
            <a:endParaRPr lang="ru-RU" dirty="0"/>
          </a:p>
          <a:p>
            <a:endParaRPr lang="ru-RU" dirty="0"/>
          </a:p>
          <a:p>
            <a:r>
              <a:rPr lang="ru-RU" dirty="0"/>
              <a:t>2. (Пояснительная записка к законопроекту) – о налоговом маневре</a:t>
            </a:r>
          </a:p>
          <a:p>
            <a:endParaRPr lang="ru-RU" dirty="0"/>
          </a:p>
          <a:p>
            <a:r>
              <a:rPr lang="ru-RU" dirty="0"/>
              <a:t>3. Как следует из пояснительной записки к проекту Федерального закона «О внесении изменения в статью 33 ФЗ «Об обязательном пенсионном страховании в РФ», которым льготный тариф страхового взноса в Пенсионный фонд РФ для организаций, осуществляющих деятельность в области информационных технологий, продлен до 2023 года</a:t>
            </a:r>
          </a:p>
          <a:p>
            <a:r>
              <a:rPr lang="ru-RU" dirty="0"/>
              <a:t>«продление срока действия льготного тарифа страховых взносов в ПФР в размере 8% для организаций, осуществляющих деятельность в области информационных техно-логий, позволит не допустить сокращения объема создаваемой в Российской Федерации наукоемкой продукции (включая программное обеспечение (ПО), сокращения объема экс-порта ПО и прибыли, получаемой от реализации такого ПО, а также не допустить от-тока ИТ-специалистов и ИТ-компаний в страны с благоприятным режимом для ИТ-отрасли».</a:t>
            </a:r>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12</a:t>
            </a:fld>
            <a:endParaRPr lang="ru-RU" dirty="0"/>
          </a:p>
        </p:txBody>
      </p:sp>
    </p:spTree>
    <p:extLst>
      <p:ext uri="{BB962C8B-B14F-4D97-AF65-F5344CB8AC3E}">
        <p14:creationId xmlns:p14="http://schemas.microsoft.com/office/powerpoint/2010/main" val="299258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13</a:t>
            </a:fld>
            <a:endParaRPr lang="ru-RU" dirty="0"/>
          </a:p>
        </p:txBody>
      </p:sp>
    </p:spTree>
    <p:extLst>
      <p:ext uri="{BB962C8B-B14F-4D97-AF65-F5344CB8AC3E}">
        <p14:creationId xmlns:p14="http://schemas.microsoft.com/office/powerpoint/2010/main" val="365438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en-US" dirty="0"/>
          </a:p>
          <a:p>
            <a:endParaRPr lang="ru-RU" dirty="0"/>
          </a:p>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14</a:t>
            </a:fld>
            <a:endParaRPr lang="ru-RU"/>
          </a:p>
        </p:txBody>
      </p:sp>
    </p:spTree>
    <p:extLst>
      <p:ext uri="{BB962C8B-B14F-4D97-AF65-F5344CB8AC3E}">
        <p14:creationId xmlns:p14="http://schemas.microsoft.com/office/powerpoint/2010/main" val="250445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15</a:t>
            </a:fld>
            <a:endParaRPr lang="ru-RU" dirty="0"/>
          </a:p>
        </p:txBody>
      </p:sp>
    </p:spTree>
    <p:extLst>
      <p:ext uri="{BB962C8B-B14F-4D97-AF65-F5344CB8AC3E}">
        <p14:creationId xmlns:p14="http://schemas.microsoft.com/office/powerpoint/2010/main" val="340129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качестве возможных деловых целей, отличных от получения возможности льготного налогообложения, могут рассматриваться, например:</a:t>
            </a:r>
          </a:p>
          <a:p>
            <a:r>
              <a:rPr lang="ru-RU" dirty="0"/>
              <a:t>- повышение уровня качества реализуемой продукции в соответствии с требованиями заказчиков;</a:t>
            </a:r>
          </a:p>
          <a:p>
            <a:r>
              <a:rPr lang="ru-RU" dirty="0"/>
              <a:t>- расширение рынков сбыта, увеличение продаж;</a:t>
            </a:r>
          </a:p>
          <a:p>
            <a:r>
              <a:rPr lang="ru-RU" dirty="0"/>
              <a:t>- выпуск новой продукции и услуг,</a:t>
            </a:r>
          </a:p>
          <a:p>
            <a:r>
              <a:rPr lang="ru-RU" dirty="0"/>
              <a:t>- снижение рисков, обусловленных задержками и/или неисполнением обязательств третьими сторонами;</a:t>
            </a:r>
          </a:p>
          <a:p>
            <a:r>
              <a:rPr lang="ru-RU" dirty="0"/>
              <a:t>- повышение эффективности деятельности, получение дополнительной выручки (дохода), и пр.</a:t>
            </a:r>
          </a:p>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16</a:t>
            </a:fld>
            <a:endParaRPr lang="ru-RU"/>
          </a:p>
        </p:txBody>
      </p:sp>
    </p:spTree>
    <p:extLst>
      <p:ext uri="{BB962C8B-B14F-4D97-AF65-F5344CB8AC3E}">
        <p14:creationId xmlns:p14="http://schemas.microsoft.com/office/powerpoint/2010/main" val="299280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 1 ст. 427 НК РФ и ст. 284 НК РФ</a:t>
            </a:r>
          </a:p>
          <a:p>
            <a:r>
              <a:rPr lang="ru-RU" dirty="0"/>
              <a:t>3) для российских организаций, которые осуществляют деятельность в области информационных технологий, разрабатывают и реализуют разработанные ими программы для ЭВМ, базы данных на материальном носителе или в форме электронного документа по каналам связи независимо от вида договора и (или) оказывают услуги (выполняют работы) по разработке, адаптации, модификации программ для ЭВМ, баз данных (программных средств и информационных продуктов вычислительной техники), устанавливают, тестируют и сопровождают программы для ЭВМ, базы данных;</a:t>
            </a:r>
          </a:p>
          <a:p>
            <a:r>
              <a:rPr lang="ru-RU" dirty="0"/>
              <a:t>18) для российских организаций, осуществляющих деятельность по проектированию и разработке изделий </a:t>
            </a:r>
            <a:r>
              <a:rPr lang="ru-RU" b="1" dirty="0"/>
              <a:t>электронной компонентной базы и электронной (радиоэлектронной) продукции.</a:t>
            </a:r>
          </a:p>
          <a:p>
            <a:endParaRPr lang="ru-RU" dirty="0"/>
          </a:p>
          <a:p>
            <a:r>
              <a:rPr lang="ru-RU" dirty="0"/>
              <a:t>доля доходов от реализации услуг (работ) по проектированию и разработке изделий электронной компонентной базы и электронной (радиоэлектронной) продукции по итогам отчетного (налогового) периода составляет не менее 90 процентов в сумме всех доходов организации за отчетный (налоговый) период;</a:t>
            </a:r>
          </a:p>
          <a:p>
            <a:endParaRPr lang="ru-RU" dirty="0"/>
          </a:p>
          <a:p>
            <a:r>
              <a:rPr lang="ru-RU" dirty="0"/>
              <a:t>Ст. 427</a:t>
            </a:r>
          </a:p>
          <a:p>
            <a:r>
              <a:rPr lang="ru-RU" dirty="0"/>
              <a:t>если такие права состоят в получении возможности распространять рекламную информацию в информационно-телекоммуникационной сети "Интернет" и (или) получать доступ к такой информации, размещать предложения о приобретении (реализации) товаров (работ, услуг), имущественных прав в информационно-телекоммуникационной сети "Интернет", осуществлять поиск информации о потенциальных покупателях (продавцах) и (или) заключать сделки)</a:t>
            </a:r>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2</a:t>
            </a:fld>
            <a:endParaRPr lang="ru-RU"/>
          </a:p>
        </p:txBody>
      </p:sp>
    </p:spTree>
    <p:extLst>
      <p:ext uri="{BB962C8B-B14F-4D97-AF65-F5344CB8AC3E}">
        <p14:creationId xmlns:p14="http://schemas.microsoft.com/office/powerpoint/2010/main" val="302169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получение документа о государственной аккредитации организации, осуществляющей деятельность в области информационных технологий, в порядке, установленном Правительством Российской Федерации, или свидетельства, удостоверяющего регистрацию организации в качестве резидента технико-внедренческой особой экономической зоны или промышленно-производственной особой экономической зоны;</a:t>
            </a:r>
          </a:p>
          <a:p>
            <a:endParaRPr lang="ru-RU" dirty="0"/>
          </a:p>
          <a:p>
            <a:r>
              <a:rPr lang="ru-RU" dirty="0"/>
              <a:t>доля доходов от реализации экземпляров программ для ЭВМ, баз данных, передачи исключительных прав на программы для ЭВМ, базы данных, предоставления прав использования программ для ЭВМ, баз данных по лицензионным договорам, от оказания услуг (выполнения работ) по разработке, адаптации и модификации программ для ЭВМ, баз данных (программных средств и информационных продуктов вычислительной техники), а также услуг (работ) по установке, тестированию и сопровождению указанных программ для ЭВМ, баз данных по итогам девяти месяцев года, предшествующего году перехода организации на уплату страховых взносов по пониженным тарифам, предусмотренным подпунктом 1.1 пункта 2 настоящей статьи, составляет не менее 90 процентов в сумме всех доходов организации за указанный период;</a:t>
            </a:r>
          </a:p>
          <a:p>
            <a:endParaRPr lang="ru-RU" dirty="0"/>
          </a:p>
          <a:p>
            <a:r>
              <a:rPr lang="ru-RU" dirty="0"/>
              <a:t>средняя численность работников, определяемая в порядке, устанавливаемом федеральным органом исполнительной власти, уполномоченным в области статистики, за девять месяцев года, предшествующего году перехода организации на уплату страховых взносов по пониженным тарифам, предусмотренным подпунктом 1.1 пункта 2 настоящей статьи, составляет не менее семи человек.</a:t>
            </a:r>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3</a:t>
            </a:fld>
            <a:endParaRPr lang="ru-RU" dirty="0"/>
          </a:p>
        </p:txBody>
      </p:sp>
    </p:spTree>
    <p:extLst>
      <p:ext uri="{BB962C8B-B14F-4D97-AF65-F5344CB8AC3E}">
        <p14:creationId xmlns:p14="http://schemas.microsoft.com/office/powerpoint/2010/main" val="302039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 1 ст. 427 НК РФ и ст. 284 НК РФ</a:t>
            </a:r>
          </a:p>
          <a:p>
            <a:r>
              <a:rPr lang="ru-RU" dirty="0"/>
              <a:t>3) для российских организаций, которые осуществляют деятельность в области информационных технологий, разрабатывают и реализуют разработанные ими программы для ЭВМ, базы данных на материальном носителе или в форме электронного документа по каналам связи независимо от вида договора и (или) оказывают услуги (выполняют работы) по разработке, адаптации, модификации программ для ЭВМ, баз данных (программных средств и информационных продуктов вычислительной техники), устанавливают, тестируют и сопровождают программы для ЭВМ, базы данных;</a:t>
            </a:r>
          </a:p>
          <a:p>
            <a:r>
              <a:rPr lang="ru-RU" dirty="0"/>
              <a:t>18) для российских организаций, осуществляющих деятельность по проектированию и разработке изделий электронной компонентной базы и электронной (радиоэлектронной) продукции.</a:t>
            </a:r>
          </a:p>
          <a:p>
            <a:endParaRPr lang="ru-RU" dirty="0"/>
          </a:p>
          <a:p>
            <a:r>
              <a:rPr lang="ru-RU" dirty="0"/>
              <a:t>доля доходов от реализации услуг (работ) по проектированию и разработке изделий электронной компонентной базы и электронной (радиоэлектронной) продукции по итогам отчетного (налогового) периода составляет не менее 90 процентов в сумме всех доходов организации за отчетный (налоговый) период;</a:t>
            </a:r>
          </a:p>
          <a:p>
            <a:endParaRPr lang="ru-RU" dirty="0"/>
          </a:p>
          <a:p>
            <a:r>
              <a:rPr lang="ru-RU" dirty="0"/>
              <a:t>Ст. 427</a:t>
            </a:r>
          </a:p>
          <a:p>
            <a:r>
              <a:rPr lang="ru-RU" dirty="0"/>
              <a:t>если такие права состоят в получении возможности распространять рекламную информацию в информационно-телекоммуникационной сети "Интернет" и (или) получать доступ к такой информации, размещать предложения о приобретении (реализации) товаров (работ, услуг), имущественных прав в информационно-телекоммуникационной сети "Интернет", осуществлять поиск информации о потенциальных покупателях (продавцах) и (или) заключать сделки)</a:t>
            </a:r>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4</a:t>
            </a:fld>
            <a:endParaRPr lang="ru-RU" dirty="0"/>
          </a:p>
        </p:txBody>
      </p:sp>
    </p:spTree>
    <p:extLst>
      <p:ext uri="{BB962C8B-B14F-4D97-AF65-F5344CB8AC3E}">
        <p14:creationId xmlns:p14="http://schemas.microsoft.com/office/powerpoint/2010/main" val="175564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en-US" dirty="0"/>
          </a:p>
          <a:p>
            <a:endParaRPr lang="ru-RU" dirty="0"/>
          </a:p>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5</a:t>
            </a:fld>
            <a:endParaRPr lang="ru-RU"/>
          </a:p>
        </p:txBody>
      </p:sp>
    </p:spTree>
    <p:extLst>
      <p:ext uri="{BB962C8B-B14F-4D97-AF65-F5344CB8AC3E}">
        <p14:creationId xmlns:p14="http://schemas.microsoft.com/office/powerpoint/2010/main" val="250445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6</a:t>
            </a:fld>
            <a:endParaRPr lang="ru-RU" dirty="0"/>
          </a:p>
        </p:txBody>
      </p:sp>
    </p:spTree>
    <p:extLst>
      <p:ext uri="{BB962C8B-B14F-4D97-AF65-F5344CB8AC3E}">
        <p14:creationId xmlns:p14="http://schemas.microsoft.com/office/powerpoint/2010/main" val="419987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r>
              <a:rPr lang="ru-RU" dirty="0"/>
              <a:t>3. В случае, если размер контролируемой задолженности налогоплательщика более чем в 3 раза (для банков и организаций, занимающихся лизинговой деятельностью, - более чем в 12,5 раза) превышает разницу между суммой активов и величиной обязательств этого налогоплательщика (далее в настоящей статье - собственный капитал) на последнее число отчетного (налогового) периода, при определении предельного размера процентов, подлежащих включению в состав расходов этого налогоплательщика, применяются правила, установленные пунктами 4 - 6 настоящей статьи. При определении размера контролируемой задолженности налогоплательщика в целях настоящей статьи учитываются суммы контролируемой задолженности, возникшей по всем обязательствам этого налогоплательщика, указанным в пункте 2 настоящей статьи, в совокупности.</a:t>
            </a:r>
          </a:p>
          <a:p>
            <a:r>
              <a:rPr lang="ru-RU" dirty="0"/>
              <a:t>В целях настоящей статьи организацией, занимающейся лизинговой деятельностью, признается организация, у которой в отчетном (налоговом) периоде, на последнее число которого определяется предельный размер процентов, подлежащих включению в состав расходов, доходы от осуществления лизинговой деятельности, учитываемые при определении налоговой базы в соответствии с настоящей главой, составляют не менее 90 процентов всех доходов, учитываемых при определении налоговой базы в соответствии с настоящей главой за указанный отчетный (налоговый) период.</a:t>
            </a:r>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7</a:t>
            </a:fld>
            <a:endParaRPr lang="ru-RU" dirty="0"/>
          </a:p>
        </p:txBody>
      </p:sp>
    </p:spTree>
    <p:extLst>
      <p:ext uri="{BB962C8B-B14F-4D97-AF65-F5344CB8AC3E}">
        <p14:creationId xmlns:p14="http://schemas.microsoft.com/office/powerpoint/2010/main" val="74399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Пункт 180 комментария к ст. 29 МК ОЭСР 2017 года: Для отказа в льготе по DTT получение этой льготы не обязательно должно быть единственной или доминирующей целью. Достаточно, чтобы это было одной из основных целей. </a:t>
            </a:r>
          </a:p>
          <a:p>
            <a:endParaRPr lang="ru-RU" dirty="0"/>
          </a:p>
          <a:p>
            <a:r>
              <a:rPr lang="ru-RU" dirty="0"/>
              <a:t>У нас пока по-другому: </a:t>
            </a:r>
          </a:p>
          <a:p>
            <a:r>
              <a:rPr lang="ru-RU" dirty="0"/>
              <a:t>ст. 54.1 НК: льготы не положены, </a:t>
            </a:r>
            <a:r>
              <a:rPr lang="ru-RU" b="1" dirty="0"/>
              <a:t>если основной целью совершения сделки </a:t>
            </a:r>
            <a:r>
              <a:rPr lang="ru-RU" dirty="0"/>
              <a:t>(операции) являются неуплата (неполная уплата) налога</a:t>
            </a:r>
          </a:p>
          <a:p>
            <a:r>
              <a:rPr lang="ru-RU" dirty="0"/>
              <a:t>… общепризнанный принцип международного права… не предполагает предоставления DTT-льгот, в тех случаях, когда участниками трансграничной операции допущено злоупотребление правом, в частности, </a:t>
            </a:r>
            <a:r>
              <a:rPr lang="ru-RU" b="1" dirty="0"/>
              <a:t>если главной целью совершения трансграничной операции </a:t>
            </a:r>
            <a:r>
              <a:rPr lang="ru-RU" dirty="0"/>
              <a:t>являлось получение дохода исключительно или преимущественно за счет налоговой выгоды («Обзор практики разрешения судами споров, связанных с защитой иностранных инвесторов» (утв. Президиумом Верховного Суда РФ 12.07.2017))</a:t>
            </a:r>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8</a:t>
            </a:fld>
            <a:endParaRPr lang="ru-RU" dirty="0"/>
          </a:p>
        </p:txBody>
      </p:sp>
    </p:spTree>
    <p:extLst>
      <p:ext uri="{BB962C8B-B14F-4D97-AF65-F5344CB8AC3E}">
        <p14:creationId xmlns:p14="http://schemas.microsoft.com/office/powerpoint/2010/main" val="315963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9</a:t>
            </a:fld>
            <a:endParaRPr lang="ru-RU" dirty="0"/>
          </a:p>
        </p:txBody>
      </p:sp>
    </p:spTree>
    <p:extLst>
      <p:ext uri="{BB962C8B-B14F-4D97-AF65-F5344CB8AC3E}">
        <p14:creationId xmlns:p14="http://schemas.microsoft.com/office/powerpoint/2010/main" val="1139939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3" name="Рисунок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08"/>
            <a:ext cx="12220056" cy="6865200"/>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5580" y="1076953"/>
            <a:ext cx="1815614" cy="980828"/>
          </a:xfrm>
          <a:prstGeom prst="rect">
            <a:avLst/>
          </a:prstGeom>
        </p:spPr>
      </p:pic>
      <p:sp>
        <p:nvSpPr>
          <p:cNvPr id="18" name="Заголовок 1"/>
          <p:cNvSpPr>
            <a:spLocks noGrp="1"/>
          </p:cNvSpPr>
          <p:nvPr>
            <p:ph type="ctrTitle" hasCustomPrompt="1"/>
          </p:nvPr>
        </p:nvSpPr>
        <p:spPr>
          <a:xfrm>
            <a:off x="5016137" y="2492896"/>
            <a:ext cx="6074500" cy="1800200"/>
          </a:xfrm>
          <a:prstGeom prst="rect">
            <a:avLst/>
          </a:prstGeom>
        </p:spPr>
        <p:txBody>
          <a:bodyPr/>
          <a:lstStyle>
            <a:lvl1pPr algn="ctr">
              <a:lnSpc>
                <a:spcPct val="100000"/>
              </a:lnSpc>
              <a:spcBef>
                <a:spcPts val="0"/>
              </a:spcBef>
              <a:defRPr sz="2400">
                <a:solidFill>
                  <a:schemeClr val="accent4"/>
                </a:solidFill>
                <a:latin typeface="Verdana" panose="020B0604030504040204" pitchFamily="34" charset="0"/>
              </a:defRPr>
            </a:lvl1pPr>
          </a:lstStyle>
          <a:p>
            <a:r>
              <a:rPr lang="ru-RU" dirty="0"/>
              <a:t>Название презентации</a:t>
            </a:r>
          </a:p>
        </p:txBody>
      </p:sp>
      <p:sp>
        <p:nvSpPr>
          <p:cNvPr id="19" name="Текст 13"/>
          <p:cNvSpPr>
            <a:spLocks noGrp="1"/>
          </p:cNvSpPr>
          <p:nvPr>
            <p:ph type="body" sz="quarter" idx="14" hasCustomPrompt="1"/>
          </p:nvPr>
        </p:nvSpPr>
        <p:spPr>
          <a:xfrm>
            <a:off x="5016137" y="4813460"/>
            <a:ext cx="6073200" cy="393042"/>
          </a:xfrm>
          <a:prstGeom prst="rect">
            <a:avLst/>
          </a:prstGeom>
        </p:spPr>
        <p:txBody>
          <a:bodyPr>
            <a:normAutofit/>
          </a:bodyPr>
          <a:lstStyle>
            <a:lvl1pPr marL="0" indent="0" algn="ctr">
              <a:spcBef>
                <a:spcPts val="0"/>
              </a:spcBef>
              <a:buNone/>
              <a:defRPr sz="1800" baseline="0">
                <a:solidFill>
                  <a:schemeClr val="accent4"/>
                </a:solidFill>
                <a:latin typeface="Verdana" panose="020B0604030504040204" pitchFamily="34" charset="0"/>
              </a:defRPr>
            </a:lvl1pPr>
          </a:lstStyle>
          <a:p>
            <a:pPr lvl="0"/>
            <a:r>
              <a:rPr lang="ru-RU" dirty="0"/>
              <a:t>Должность</a:t>
            </a:r>
          </a:p>
        </p:txBody>
      </p:sp>
      <p:sp>
        <p:nvSpPr>
          <p:cNvPr id="20" name="Текст 15"/>
          <p:cNvSpPr>
            <a:spLocks noGrp="1"/>
          </p:cNvSpPr>
          <p:nvPr>
            <p:ph type="body" sz="quarter" idx="15" hasCustomPrompt="1"/>
          </p:nvPr>
        </p:nvSpPr>
        <p:spPr>
          <a:xfrm>
            <a:off x="5016137" y="4434677"/>
            <a:ext cx="6073200" cy="369849"/>
          </a:xfrm>
          <a:prstGeom prst="rect">
            <a:avLst/>
          </a:prstGeom>
        </p:spPr>
        <p:txBody>
          <a:bodyPr vert="horz" lIns="0" tIns="0" rIns="0" bIns="0" rtlCol="0">
            <a:norm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ru-RU" sz="2400" b="1" baseline="0" smtClean="0">
                <a:solidFill>
                  <a:schemeClr val="accent1"/>
                </a:solidFill>
                <a:latin typeface="Verdana" panose="020B0604030504040204" pitchFamily="34" charset="0"/>
              </a:defRPr>
            </a:lvl1pPr>
          </a:lstStyle>
          <a:p>
            <a:pPr lvl="0"/>
            <a:r>
              <a:rPr lang="ru-RU" dirty="0"/>
              <a:t>ФИ(О)</a:t>
            </a:r>
          </a:p>
        </p:txBody>
      </p:sp>
      <p:sp>
        <p:nvSpPr>
          <p:cNvPr id="21" name="Текст 17"/>
          <p:cNvSpPr>
            <a:spLocks noGrp="1"/>
          </p:cNvSpPr>
          <p:nvPr>
            <p:ph type="body" sz="quarter" idx="16" hasCustomPrompt="1"/>
          </p:nvPr>
        </p:nvSpPr>
        <p:spPr>
          <a:xfrm>
            <a:off x="5016137" y="5524645"/>
            <a:ext cx="6073200" cy="303957"/>
          </a:xfrm>
          <a:prstGeom prst="rect">
            <a:avLst/>
          </a:prstGeom>
        </p:spPr>
        <p:txBody>
          <a:bodyPr vert="horz" lIns="0" tIns="0" rIns="0" bIns="0" rtlCol="0" anchor="ctr">
            <a:normAutofit/>
          </a:bodyPr>
          <a:lstStyle>
            <a:lvl1pPr marL="0" indent="0" algn="ctr">
              <a:spcBef>
                <a:spcPts val="0"/>
              </a:spcBef>
              <a:buNone/>
              <a:defRPr lang="ru-RU" sz="1400" baseline="0">
                <a:solidFill>
                  <a:schemeClr val="accent4"/>
                </a:solidFill>
                <a:latin typeface="Verdana" panose="020B0604030504040204" pitchFamily="34" charset="0"/>
              </a:defRPr>
            </a:lvl1pPr>
          </a:lstStyle>
          <a:p>
            <a:pPr lvl="0"/>
            <a:r>
              <a:rPr lang="ru-RU" dirty="0" err="1"/>
              <a:t>дд</a:t>
            </a:r>
            <a:r>
              <a:rPr lang="ru-RU" dirty="0"/>
              <a:t>/мм/</a:t>
            </a:r>
            <a:r>
              <a:rPr lang="ru-RU" dirty="0" err="1"/>
              <a:t>гггг</a:t>
            </a:r>
            <a:endParaRPr lang="ru-RU" dirty="0"/>
          </a:p>
        </p:txBody>
      </p:sp>
      <p:sp>
        <p:nvSpPr>
          <p:cNvPr id="22" name="Текст 19"/>
          <p:cNvSpPr>
            <a:spLocks noGrp="1"/>
          </p:cNvSpPr>
          <p:nvPr>
            <p:ph type="body" sz="quarter" idx="17" hasCustomPrompt="1"/>
          </p:nvPr>
        </p:nvSpPr>
        <p:spPr>
          <a:xfrm>
            <a:off x="5016137" y="5833923"/>
            <a:ext cx="6073200" cy="303957"/>
          </a:xfrm>
          <a:prstGeom prst="rect">
            <a:avLst/>
          </a:prstGeom>
        </p:spPr>
        <p:txBody>
          <a:bodyPr vert="horz" lIns="0" tIns="0" rIns="0" bIns="0" rtlCol="0" anchor="t">
            <a:normAutofit/>
          </a:bodyPr>
          <a:lstStyle>
            <a:lvl1pPr marL="0" indent="0" algn="ctr">
              <a:spcBef>
                <a:spcPts val="0"/>
              </a:spcBef>
              <a:buNone/>
              <a:defRPr lang="ru-RU" sz="1400" baseline="0">
                <a:solidFill>
                  <a:schemeClr val="accent4"/>
                </a:solidFill>
                <a:latin typeface="Verdana" panose="020B0604030504040204" pitchFamily="34" charset="0"/>
              </a:defRPr>
            </a:lvl1pPr>
          </a:lstStyle>
          <a:p>
            <a:pPr lvl="0"/>
            <a:r>
              <a:rPr lang="ru-RU" dirty="0"/>
              <a:t>Сайт</a:t>
            </a:r>
          </a:p>
        </p:txBody>
      </p:sp>
    </p:spTree>
    <p:extLst>
      <p:ext uri="{BB962C8B-B14F-4D97-AF65-F5344CB8AC3E}">
        <p14:creationId xmlns:p14="http://schemas.microsoft.com/office/powerpoint/2010/main" val="74996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объектов и три изображения с заголовками">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a:t>Образец заголовка</a:t>
            </a:r>
          </a:p>
        </p:txBody>
      </p:sp>
      <p:sp>
        <p:nvSpPr>
          <p:cNvPr id="22" name="Текст 16"/>
          <p:cNvSpPr>
            <a:spLocks noGrp="1"/>
          </p:cNvSpPr>
          <p:nvPr>
            <p:ph type="body" sz="quarter" idx="21" hasCustomPrompt="1"/>
          </p:nvPr>
        </p:nvSpPr>
        <p:spPr>
          <a:xfrm>
            <a:off x="722352" y="3779519"/>
            <a:ext cx="3229369" cy="1100923"/>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25" name="Рисунок 3"/>
          <p:cNvSpPr>
            <a:spLocks noGrp="1"/>
          </p:cNvSpPr>
          <p:nvPr>
            <p:ph type="pic" sz="quarter" idx="22"/>
          </p:nvPr>
        </p:nvSpPr>
        <p:spPr>
          <a:xfrm>
            <a:off x="4674811" y="1258495"/>
            <a:ext cx="1200143" cy="1434842"/>
          </a:xfrm>
          <a:prstGeom prst="rect">
            <a:avLst/>
          </a:prstGeom>
          <a:ln w="19050">
            <a:noFill/>
          </a:ln>
        </p:spPr>
        <p:txBody>
          <a:bodyPr>
            <a:normAutofit/>
          </a:bodyPr>
          <a:lstStyle>
            <a:lvl1pPr>
              <a:defRPr sz="2000">
                <a:latin typeface="Verdana" panose="020B0604030504040204" pitchFamily="34" charset="0"/>
              </a:defRPr>
            </a:lvl1pPr>
          </a:lstStyle>
          <a:p>
            <a:endParaRPr lang="ru-RU" dirty="0"/>
          </a:p>
        </p:txBody>
      </p:sp>
      <p:sp>
        <p:nvSpPr>
          <p:cNvPr id="26" name="Рисунок 3"/>
          <p:cNvSpPr>
            <a:spLocks noGrp="1"/>
          </p:cNvSpPr>
          <p:nvPr>
            <p:ph type="pic" sz="quarter" idx="23"/>
          </p:nvPr>
        </p:nvSpPr>
        <p:spPr>
          <a:xfrm>
            <a:off x="8627271" y="1258495"/>
            <a:ext cx="1200143" cy="1434842"/>
          </a:xfrm>
          <a:prstGeom prst="rect">
            <a:avLst/>
          </a:prstGeom>
          <a:ln w="19050">
            <a:noFill/>
          </a:ln>
        </p:spPr>
        <p:txBody>
          <a:bodyPr>
            <a:normAutofit/>
          </a:bodyPr>
          <a:lstStyle>
            <a:lvl1pPr>
              <a:defRPr sz="2000">
                <a:latin typeface="Verdana" panose="020B0604030504040204" pitchFamily="34" charset="0"/>
              </a:defRPr>
            </a:lvl1pPr>
          </a:lstStyle>
          <a:p>
            <a:endParaRPr lang="ru-RU" dirty="0"/>
          </a:p>
        </p:txBody>
      </p:sp>
      <p:sp>
        <p:nvSpPr>
          <p:cNvPr id="27" name="Рисунок 3"/>
          <p:cNvSpPr>
            <a:spLocks noGrp="1"/>
          </p:cNvSpPr>
          <p:nvPr>
            <p:ph type="pic" sz="quarter" idx="17"/>
          </p:nvPr>
        </p:nvSpPr>
        <p:spPr>
          <a:xfrm>
            <a:off x="722353" y="1258495"/>
            <a:ext cx="1200143" cy="1434842"/>
          </a:xfrm>
          <a:prstGeom prst="rect">
            <a:avLst/>
          </a:prstGeom>
          <a:ln w="19050">
            <a:noFill/>
          </a:ln>
        </p:spPr>
        <p:txBody>
          <a:bodyPr>
            <a:normAutofit/>
          </a:bodyPr>
          <a:lstStyle>
            <a:lvl1pPr>
              <a:defRPr sz="2000">
                <a:latin typeface="Verdana" panose="020B0604030504040204" pitchFamily="34" charset="0"/>
              </a:defRPr>
            </a:lvl1pPr>
          </a:lstStyle>
          <a:p>
            <a:endParaRPr lang="ru-RU" dirty="0"/>
          </a:p>
        </p:txBody>
      </p:sp>
      <p:sp>
        <p:nvSpPr>
          <p:cNvPr id="28" name="Объект 9"/>
          <p:cNvSpPr>
            <a:spLocks noGrp="1"/>
          </p:cNvSpPr>
          <p:nvPr>
            <p:ph sz="quarter" idx="20"/>
          </p:nvPr>
        </p:nvSpPr>
        <p:spPr>
          <a:xfrm>
            <a:off x="722352" y="5043813"/>
            <a:ext cx="3229369" cy="1372862"/>
          </a:xfrm>
          <a:prstGeom prst="rect">
            <a:avLst/>
          </a:prstGeom>
        </p:spPr>
        <p:txBody>
          <a:bodyPr lIns="0" tIns="0" rIns="0" bIns="0">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29" name="Объект 9"/>
          <p:cNvSpPr>
            <a:spLocks noGrp="1"/>
          </p:cNvSpPr>
          <p:nvPr>
            <p:ph sz="quarter" idx="24"/>
          </p:nvPr>
        </p:nvSpPr>
        <p:spPr>
          <a:xfrm>
            <a:off x="4674811" y="5043813"/>
            <a:ext cx="3229369" cy="1372862"/>
          </a:xfrm>
          <a:prstGeom prst="rect">
            <a:avLst/>
          </a:prstGeom>
        </p:spPr>
        <p:txBody>
          <a:bodyPr lIns="0" tIns="0" rIns="0" bIns="0">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30" name="Объект 9"/>
          <p:cNvSpPr>
            <a:spLocks noGrp="1"/>
          </p:cNvSpPr>
          <p:nvPr>
            <p:ph sz="quarter" idx="26"/>
          </p:nvPr>
        </p:nvSpPr>
        <p:spPr>
          <a:xfrm>
            <a:off x="8627271" y="5043813"/>
            <a:ext cx="3229767" cy="1372862"/>
          </a:xfrm>
          <a:prstGeom prst="rect">
            <a:avLst/>
          </a:prstGeom>
        </p:spPr>
        <p:txBody>
          <a:bodyPr lIns="0" tIns="0" rIns="0" bIns="0">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cxnSp>
        <p:nvCxnSpPr>
          <p:cNvPr id="31" name="Прямая соединительная линия 30"/>
          <p:cNvCxnSpPr/>
          <p:nvPr userDrawn="1"/>
        </p:nvCxnSpPr>
        <p:spPr>
          <a:xfrm>
            <a:off x="722353" y="2883573"/>
            <a:ext cx="1189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userDrawn="1"/>
        </p:nvCxnSpPr>
        <p:spPr>
          <a:xfrm>
            <a:off x="4674811" y="2883573"/>
            <a:ext cx="1189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userDrawn="1"/>
        </p:nvCxnSpPr>
        <p:spPr>
          <a:xfrm>
            <a:off x="8627271" y="2883573"/>
            <a:ext cx="11890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Текст 16"/>
          <p:cNvSpPr>
            <a:spLocks noGrp="1"/>
          </p:cNvSpPr>
          <p:nvPr>
            <p:ph type="body" sz="quarter" idx="28" hasCustomPrompt="1"/>
          </p:nvPr>
        </p:nvSpPr>
        <p:spPr>
          <a:xfrm>
            <a:off x="714375" y="3046946"/>
            <a:ext cx="3229369" cy="569202"/>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
        <p:nvSpPr>
          <p:cNvPr id="16" name="Текст 16"/>
          <p:cNvSpPr>
            <a:spLocks noGrp="1"/>
          </p:cNvSpPr>
          <p:nvPr>
            <p:ph type="body" sz="quarter" idx="29" hasCustomPrompt="1"/>
          </p:nvPr>
        </p:nvSpPr>
        <p:spPr>
          <a:xfrm>
            <a:off x="4674811" y="3779519"/>
            <a:ext cx="3229369" cy="1100923"/>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17" name="Текст 16"/>
          <p:cNvSpPr>
            <a:spLocks noGrp="1"/>
          </p:cNvSpPr>
          <p:nvPr>
            <p:ph type="body" sz="quarter" idx="30" hasCustomPrompt="1"/>
          </p:nvPr>
        </p:nvSpPr>
        <p:spPr>
          <a:xfrm>
            <a:off x="4674811" y="3046946"/>
            <a:ext cx="3229369" cy="569202"/>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
        <p:nvSpPr>
          <p:cNvPr id="18" name="Текст 16"/>
          <p:cNvSpPr>
            <a:spLocks noGrp="1"/>
          </p:cNvSpPr>
          <p:nvPr>
            <p:ph type="body" sz="quarter" idx="31" hasCustomPrompt="1"/>
          </p:nvPr>
        </p:nvSpPr>
        <p:spPr>
          <a:xfrm>
            <a:off x="8627271" y="3779519"/>
            <a:ext cx="3229369" cy="1100923"/>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19" name="Текст 16"/>
          <p:cNvSpPr>
            <a:spLocks noGrp="1"/>
          </p:cNvSpPr>
          <p:nvPr>
            <p:ph type="body" sz="quarter" idx="32" hasCustomPrompt="1"/>
          </p:nvPr>
        </p:nvSpPr>
        <p:spPr>
          <a:xfrm>
            <a:off x="8627271" y="3046946"/>
            <a:ext cx="3229369" cy="569202"/>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Tree>
    <p:extLst>
      <p:ext uri="{BB962C8B-B14F-4D97-AF65-F5344CB8AC3E}">
        <p14:creationId xmlns:p14="http://schemas.microsoft.com/office/powerpoint/2010/main" val="255911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ять объектов и пять изображений с заголовками">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a:t>Образец заголовка</a:t>
            </a:r>
          </a:p>
        </p:txBody>
      </p:sp>
      <p:sp>
        <p:nvSpPr>
          <p:cNvPr id="18" name="Рисунок 3"/>
          <p:cNvSpPr>
            <a:spLocks noGrp="1"/>
          </p:cNvSpPr>
          <p:nvPr>
            <p:ph type="pic" sz="quarter" idx="18"/>
          </p:nvPr>
        </p:nvSpPr>
        <p:spPr>
          <a:xfrm>
            <a:off x="719620" y="5068769"/>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4" name="Рисунок 3"/>
          <p:cNvSpPr>
            <a:spLocks noGrp="1"/>
          </p:cNvSpPr>
          <p:nvPr>
            <p:ph type="pic" sz="quarter" idx="19"/>
          </p:nvPr>
        </p:nvSpPr>
        <p:spPr>
          <a:xfrm>
            <a:off x="719620" y="3163632"/>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5" name="Рисунок 3"/>
          <p:cNvSpPr>
            <a:spLocks noGrp="1"/>
          </p:cNvSpPr>
          <p:nvPr>
            <p:ph type="pic" sz="quarter" idx="20"/>
          </p:nvPr>
        </p:nvSpPr>
        <p:spPr>
          <a:xfrm>
            <a:off x="6461768" y="3163632"/>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6" name="Рисунок 3"/>
          <p:cNvSpPr>
            <a:spLocks noGrp="1"/>
          </p:cNvSpPr>
          <p:nvPr>
            <p:ph type="pic" sz="quarter" idx="21"/>
          </p:nvPr>
        </p:nvSpPr>
        <p:spPr>
          <a:xfrm>
            <a:off x="6461768" y="1258495"/>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7" name="Рисунок 3"/>
          <p:cNvSpPr>
            <a:spLocks noGrp="1"/>
          </p:cNvSpPr>
          <p:nvPr>
            <p:ph type="pic" sz="quarter" idx="17"/>
          </p:nvPr>
        </p:nvSpPr>
        <p:spPr>
          <a:xfrm>
            <a:off x="720070" y="1258495"/>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cxnSp>
        <p:nvCxnSpPr>
          <p:cNvPr id="43" name="Прямая соединительная линия 42"/>
          <p:cNvCxnSpPr/>
          <p:nvPr userDrawn="1"/>
        </p:nvCxnSpPr>
        <p:spPr>
          <a:xfrm flipV="1">
            <a:off x="1903280" y="1258494"/>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userDrawn="1"/>
        </p:nvCxnSpPr>
        <p:spPr>
          <a:xfrm flipV="1">
            <a:off x="7652335" y="1258494"/>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userDrawn="1"/>
        </p:nvCxnSpPr>
        <p:spPr>
          <a:xfrm flipV="1">
            <a:off x="1908995" y="3163632"/>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userDrawn="1"/>
        </p:nvCxnSpPr>
        <p:spPr>
          <a:xfrm flipV="1">
            <a:off x="7658050" y="3163632"/>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userDrawn="1"/>
        </p:nvCxnSpPr>
        <p:spPr>
          <a:xfrm flipV="1">
            <a:off x="1903280" y="5070799"/>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Текст 16"/>
          <p:cNvSpPr>
            <a:spLocks noGrp="1"/>
          </p:cNvSpPr>
          <p:nvPr>
            <p:ph type="body" sz="quarter" idx="27" hasCustomPrompt="1"/>
          </p:nvPr>
        </p:nvSpPr>
        <p:spPr>
          <a:xfrm>
            <a:off x="2117274" y="1811389"/>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20" name="Текст 16"/>
          <p:cNvSpPr>
            <a:spLocks noGrp="1"/>
          </p:cNvSpPr>
          <p:nvPr>
            <p:ph type="body" sz="quarter" idx="28" hasCustomPrompt="1"/>
          </p:nvPr>
        </p:nvSpPr>
        <p:spPr>
          <a:xfrm>
            <a:off x="2117274" y="1258495"/>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
        <p:nvSpPr>
          <p:cNvPr id="21" name="Текст 16"/>
          <p:cNvSpPr>
            <a:spLocks noGrp="1"/>
          </p:cNvSpPr>
          <p:nvPr>
            <p:ph type="body" sz="quarter" idx="29" hasCustomPrompt="1"/>
          </p:nvPr>
        </p:nvSpPr>
        <p:spPr>
          <a:xfrm>
            <a:off x="2117274" y="3716526"/>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22" name="Текст 16"/>
          <p:cNvSpPr>
            <a:spLocks noGrp="1"/>
          </p:cNvSpPr>
          <p:nvPr>
            <p:ph type="body" sz="quarter" idx="30" hasCustomPrompt="1"/>
          </p:nvPr>
        </p:nvSpPr>
        <p:spPr>
          <a:xfrm>
            <a:off x="2117274" y="3163632"/>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
        <p:nvSpPr>
          <p:cNvPr id="23" name="Текст 16"/>
          <p:cNvSpPr>
            <a:spLocks noGrp="1"/>
          </p:cNvSpPr>
          <p:nvPr>
            <p:ph type="body" sz="quarter" idx="31" hasCustomPrompt="1"/>
          </p:nvPr>
        </p:nvSpPr>
        <p:spPr>
          <a:xfrm>
            <a:off x="2117274" y="5621663"/>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24" name="Текст 16"/>
          <p:cNvSpPr>
            <a:spLocks noGrp="1"/>
          </p:cNvSpPr>
          <p:nvPr>
            <p:ph type="body" sz="quarter" idx="32" hasCustomPrompt="1"/>
          </p:nvPr>
        </p:nvSpPr>
        <p:spPr>
          <a:xfrm>
            <a:off x="2117274" y="5068769"/>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
        <p:nvSpPr>
          <p:cNvPr id="25" name="Текст 16"/>
          <p:cNvSpPr>
            <a:spLocks noGrp="1"/>
          </p:cNvSpPr>
          <p:nvPr>
            <p:ph type="body" sz="quarter" idx="33" hasCustomPrompt="1"/>
          </p:nvPr>
        </p:nvSpPr>
        <p:spPr>
          <a:xfrm>
            <a:off x="7892502" y="1811389"/>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26" name="Текст 16"/>
          <p:cNvSpPr>
            <a:spLocks noGrp="1"/>
          </p:cNvSpPr>
          <p:nvPr>
            <p:ph type="body" sz="quarter" idx="34" hasCustomPrompt="1"/>
          </p:nvPr>
        </p:nvSpPr>
        <p:spPr>
          <a:xfrm>
            <a:off x="7892502" y="1258495"/>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
        <p:nvSpPr>
          <p:cNvPr id="27" name="Текст 16"/>
          <p:cNvSpPr>
            <a:spLocks noGrp="1"/>
          </p:cNvSpPr>
          <p:nvPr>
            <p:ph type="body" sz="quarter" idx="35" hasCustomPrompt="1"/>
          </p:nvPr>
        </p:nvSpPr>
        <p:spPr>
          <a:xfrm>
            <a:off x="7892502" y="3716526"/>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28" name="Текст 16"/>
          <p:cNvSpPr>
            <a:spLocks noGrp="1"/>
          </p:cNvSpPr>
          <p:nvPr>
            <p:ph type="body" sz="quarter" idx="36" hasCustomPrompt="1"/>
          </p:nvPr>
        </p:nvSpPr>
        <p:spPr>
          <a:xfrm>
            <a:off x="7892502" y="3163632"/>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Tree>
    <p:extLst>
      <p:ext uri="{BB962C8B-B14F-4D97-AF65-F5344CB8AC3E}">
        <p14:creationId xmlns:p14="http://schemas.microsoft.com/office/powerpoint/2010/main" val="18983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a:t>Образец заголовка</a:t>
            </a:r>
          </a:p>
        </p:txBody>
      </p:sp>
      <p:sp>
        <p:nvSpPr>
          <p:cNvPr id="6" name="Рисунок 3"/>
          <p:cNvSpPr>
            <a:spLocks noGrp="1"/>
          </p:cNvSpPr>
          <p:nvPr>
            <p:ph type="pic" sz="quarter" idx="21"/>
          </p:nvPr>
        </p:nvSpPr>
        <p:spPr>
          <a:xfrm>
            <a:off x="720148" y="1265703"/>
            <a:ext cx="1622288" cy="2275259"/>
          </a:xfrm>
          <a:prstGeom prst="rect">
            <a:avLst/>
          </a:prstGeom>
          <a:ln w="19050">
            <a:noFill/>
          </a:ln>
        </p:spPr>
        <p:txBody>
          <a:bodyPr/>
          <a:lstStyle>
            <a:lvl1pPr>
              <a:defRPr>
                <a:latin typeface="Verdana" panose="020B0604030504040204" pitchFamily="34" charset="0"/>
              </a:defRPr>
            </a:lvl1pPr>
          </a:lstStyle>
          <a:p>
            <a:endParaRPr lang="ru-RU" dirty="0"/>
          </a:p>
        </p:txBody>
      </p:sp>
      <p:sp>
        <p:nvSpPr>
          <p:cNvPr id="7" name="Объект 9"/>
          <p:cNvSpPr>
            <a:spLocks noGrp="1"/>
          </p:cNvSpPr>
          <p:nvPr>
            <p:ph sz="quarter" idx="30"/>
          </p:nvPr>
        </p:nvSpPr>
        <p:spPr>
          <a:xfrm>
            <a:off x="2534194" y="1265703"/>
            <a:ext cx="9322844" cy="5150971"/>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cxnSp>
        <p:nvCxnSpPr>
          <p:cNvPr id="10" name="Прямая соединительная линия 9"/>
          <p:cNvCxnSpPr/>
          <p:nvPr userDrawn="1"/>
        </p:nvCxnSpPr>
        <p:spPr>
          <a:xfrm>
            <a:off x="720148" y="3695075"/>
            <a:ext cx="16222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Текст 16"/>
          <p:cNvSpPr>
            <a:spLocks noGrp="1"/>
          </p:cNvSpPr>
          <p:nvPr>
            <p:ph type="body" sz="quarter" idx="29" hasCustomPrompt="1"/>
          </p:nvPr>
        </p:nvSpPr>
        <p:spPr>
          <a:xfrm>
            <a:off x="720148" y="4728754"/>
            <a:ext cx="1622288" cy="1687920"/>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Должность</a:t>
            </a:r>
          </a:p>
          <a:p>
            <a:pPr lvl="0"/>
            <a:r>
              <a:rPr lang="ru-RU" dirty="0"/>
              <a:t>Контакты</a:t>
            </a:r>
          </a:p>
        </p:txBody>
      </p:sp>
      <p:sp>
        <p:nvSpPr>
          <p:cNvPr id="12" name="Текст 16"/>
          <p:cNvSpPr>
            <a:spLocks noGrp="1"/>
          </p:cNvSpPr>
          <p:nvPr>
            <p:ph type="body" sz="quarter" idx="31" hasCustomPrompt="1"/>
          </p:nvPr>
        </p:nvSpPr>
        <p:spPr>
          <a:xfrm>
            <a:off x="720148" y="3849189"/>
            <a:ext cx="1622288" cy="879565"/>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ФИО</a:t>
            </a:r>
          </a:p>
        </p:txBody>
      </p:sp>
    </p:spTree>
    <p:extLst>
      <p:ext uri="{BB962C8B-B14F-4D97-AF65-F5344CB8AC3E}">
        <p14:creationId xmlns:p14="http://schemas.microsoft.com/office/powerpoint/2010/main" val="1819650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27998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Выводы">
    <p:spTree>
      <p:nvGrpSpPr>
        <p:cNvPr id="1" name=""/>
        <p:cNvGrpSpPr/>
        <p:nvPr/>
      </p:nvGrpSpPr>
      <p:grpSpPr>
        <a:xfrm>
          <a:off x="0" y="0"/>
          <a:ext cx="0" cy="0"/>
          <a:chOff x="0" y="0"/>
          <a:chExt cx="0" cy="0"/>
        </a:xfrm>
      </p:grpSpPr>
      <p:sp>
        <p:nvSpPr>
          <p:cNvPr id="9" name="Объект 9"/>
          <p:cNvSpPr>
            <a:spLocks noGrp="1"/>
          </p:cNvSpPr>
          <p:nvPr>
            <p:ph sz="quarter" idx="18"/>
          </p:nvPr>
        </p:nvSpPr>
        <p:spPr>
          <a:xfrm>
            <a:off x="723084" y="1257300"/>
            <a:ext cx="11133954" cy="5159375"/>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6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8" name="Прямоугольник 7"/>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sp>
        <p:nvSpPr>
          <p:cNvPr id="2" name="Заголовок 1"/>
          <p:cNvSpPr>
            <a:spLocks noGrp="1"/>
          </p:cNvSpPr>
          <p:nvPr>
            <p:ph type="title" hasCustomPrompt="1"/>
          </p:nvPr>
        </p:nvSpPr>
        <p:spPr/>
        <p:txBody>
          <a:bodyPr/>
          <a:lstStyle>
            <a:lvl1pPr>
              <a:defRPr>
                <a:solidFill>
                  <a:schemeClr val="accent1"/>
                </a:solidFill>
              </a:defRPr>
            </a:lvl1pPr>
          </a:lstStyle>
          <a:p>
            <a:pPr lvl="0"/>
            <a:r>
              <a:rPr lang="ru-RU" dirty="0"/>
              <a:t>Общие выводы</a:t>
            </a:r>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Tree>
    <p:extLst>
      <p:ext uri="{BB962C8B-B14F-4D97-AF65-F5344CB8AC3E}">
        <p14:creationId xmlns:p14="http://schemas.microsoft.com/office/powerpoint/2010/main" val="1101134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cxnSp>
        <p:nvCxnSpPr>
          <p:cNvPr id="5" name="Прямая соединительная линия 4"/>
          <p:cNvCxnSpPr/>
          <p:nvPr userDrawn="1"/>
        </p:nvCxnSpPr>
        <p:spPr>
          <a:xfrm>
            <a:off x="10745788" y="1639889"/>
            <a:ext cx="0" cy="4541837"/>
          </a:xfrm>
          <a:prstGeom prst="line">
            <a:avLst/>
          </a:prstGeom>
          <a:ln w="19050">
            <a:solidFill>
              <a:srgbClr val="435059"/>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sp>
        <p:nvSpPr>
          <p:cNvPr id="11" name="Заголовок 1"/>
          <p:cNvSpPr>
            <a:spLocks noGrp="1"/>
          </p:cNvSpPr>
          <p:nvPr>
            <p:ph type="title" hasCustomPrompt="1"/>
          </p:nvPr>
        </p:nvSpPr>
        <p:spPr>
          <a:xfrm>
            <a:off x="2153243" y="1195509"/>
            <a:ext cx="8592545" cy="670088"/>
          </a:xfrm>
          <a:prstGeom prst="rect">
            <a:avLst/>
          </a:prstGeom>
        </p:spPr>
        <p:txBody>
          <a:bodyPr>
            <a:normAutofit/>
          </a:bodyPr>
          <a:lstStyle>
            <a:lvl1pPr>
              <a:defRPr sz="2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ru-RU" dirty="0"/>
              <a:t>Содержание</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Tree>
    <p:extLst>
      <p:ext uri="{BB962C8B-B14F-4D97-AF65-F5344CB8AC3E}">
        <p14:creationId xmlns:p14="http://schemas.microsoft.com/office/powerpoint/2010/main" val="805568927"/>
      </p:ext>
    </p:extLst>
  </p:cSld>
  <p:clrMapOvr>
    <a:masterClrMapping/>
  </p:clrMapOvr>
  <p:extLst>
    <p:ext uri="{DCECCB84-F9BA-43D5-87BE-67443E8EF086}">
      <p15:sldGuideLst xmlns:p15="http://schemas.microsoft.com/office/powerpoint/2012/main">
        <p15:guide id="1" pos="676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Контакты">
    <p:spTree>
      <p:nvGrpSpPr>
        <p:cNvPr id="1" name=""/>
        <p:cNvGrpSpPr/>
        <p:nvPr/>
      </p:nvGrpSpPr>
      <p:grpSpPr>
        <a:xfrm>
          <a:off x="0" y="0"/>
          <a:ext cx="0" cy="0"/>
          <a:chOff x="0" y="0"/>
          <a:chExt cx="0" cy="0"/>
        </a:xfrm>
      </p:grpSpPr>
      <p:sp>
        <p:nvSpPr>
          <p:cNvPr id="12" name="Текст 11"/>
          <p:cNvSpPr>
            <a:spLocks noGrp="1"/>
          </p:cNvSpPr>
          <p:nvPr>
            <p:ph type="body" sz="quarter" idx="15" hasCustomPrompt="1"/>
          </p:nvPr>
        </p:nvSpPr>
        <p:spPr>
          <a:xfrm>
            <a:off x="5203692" y="4837836"/>
            <a:ext cx="6653345" cy="252000"/>
          </a:xfrm>
          <a:prstGeom prst="rect">
            <a:avLst/>
          </a:prstGeom>
        </p:spPr>
        <p:txBody>
          <a:bodyPr anchor="ctr">
            <a:no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+7 (000) 0</a:t>
            </a:r>
            <a:r>
              <a:rPr lang="en-US" dirty="0"/>
              <a:t>00</a:t>
            </a:r>
            <a:r>
              <a:rPr lang="ru-RU" dirty="0"/>
              <a:t>-00-00</a:t>
            </a:r>
          </a:p>
        </p:txBody>
      </p:sp>
      <p:sp>
        <p:nvSpPr>
          <p:cNvPr id="13" name="Текст 11"/>
          <p:cNvSpPr>
            <a:spLocks noGrp="1"/>
          </p:cNvSpPr>
          <p:nvPr>
            <p:ph type="body" sz="quarter" idx="16" hasCustomPrompt="1"/>
          </p:nvPr>
        </p:nvSpPr>
        <p:spPr>
          <a:xfrm>
            <a:off x="5203692" y="5338032"/>
            <a:ext cx="6653345" cy="252000"/>
          </a:xfrm>
          <a:prstGeom prst="rect">
            <a:avLst/>
          </a:prstGeom>
        </p:spPr>
        <p:txBody>
          <a:bodyPr anchor="ctr">
            <a:no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+7 (000) </a:t>
            </a:r>
            <a:r>
              <a:rPr lang="en-US" dirty="0"/>
              <a:t>00</a:t>
            </a:r>
            <a:r>
              <a:rPr lang="ru-RU" dirty="0"/>
              <a:t>0-00-00</a:t>
            </a:r>
          </a:p>
        </p:txBody>
      </p:sp>
      <p:sp>
        <p:nvSpPr>
          <p:cNvPr id="26" name="Текст 11"/>
          <p:cNvSpPr>
            <a:spLocks noGrp="1"/>
          </p:cNvSpPr>
          <p:nvPr>
            <p:ph type="body" sz="quarter" idx="17" hasCustomPrompt="1"/>
          </p:nvPr>
        </p:nvSpPr>
        <p:spPr>
          <a:xfrm>
            <a:off x="5203692" y="3826476"/>
            <a:ext cx="6653345" cy="252000"/>
          </a:xfrm>
          <a:prstGeom prst="rect">
            <a:avLst/>
          </a:prstGeom>
        </p:spPr>
        <p:txBody>
          <a:bodyPr anchor="ctr">
            <a:norm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Сайт</a:t>
            </a:r>
          </a:p>
        </p:txBody>
      </p:sp>
      <p:sp>
        <p:nvSpPr>
          <p:cNvPr id="27" name="Текст 11"/>
          <p:cNvSpPr>
            <a:spLocks noGrp="1"/>
          </p:cNvSpPr>
          <p:nvPr>
            <p:ph type="body" sz="quarter" idx="18" hasCustomPrompt="1"/>
          </p:nvPr>
        </p:nvSpPr>
        <p:spPr>
          <a:xfrm>
            <a:off x="5203692" y="4334671"/>
            <a:ext cx="6653345" cy="252000"/>
          </a:xfrm>
          <a:prstGeom prst="rect">
            <a:avLst/>
          </a:prstGeom>
        </p:spPr>
        <p:txBody>
          <a:bodyPr anchor="ctr">
            <a:norm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E-mail</a:t>
            </a:r>
            <a:endParaRPr lang="ru-RU" dirty="0"/>
          </a:p>
        </p:txBody>
      </p:sp>
      <p:sp>
        <p:nvSpPr>
          <p:cNvPr id="7" name="Текст 6"/>
          <p:cNvSpPr>
            <a:spLocks noGrp="1"/>
          </p:cNvSpPr>
          <p:nvPr>
            <p:ph type="body" sz="quarter" idx="14" hasCustomPrompt="1"/>
          </p:nvPr>
        </p:nvSpPr>
        <p:spPr>
          <a:xfrm>
            <a:off x="4519932" y="1554289"/>
            <a:ext cx="7337105" cy="2027467"/>
          </a:xfrm>
          <a:prstGeom prst="rect">
            <a:avLst/>
          </a:prstGeom>
        </p:spPr>
        <p:txBody>
          <a:bodyPr>
            <a:normAutofit/>
          </a:bodyPr>
          <a:lstStyle>
            <a:lvl1pPr>
              <a:spcBef>
                <a:spcPts val="0"/>
              </a:spcBef>
              <a:defRPr sz="2000" baseline="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Адрес</a:t>
            </a:r>
          </a:p>
        </p:txBody>
      </p:sp>
      <p:cxnSp>
        <p:nvCxnSpPr>
          <p:cNvPr id="11" name="Прямая соединительная линия 10"/>
          <p:cNvCxnSpPr/>
          <p:nvPr userDrawn="1"/>
        </p:nvCxnSpPr>
        <p:spPr>
          <a:xfrm>
            <a:off x="4129453" y="1051325"/>
            <a:ext cx="0" cy="5130400"/>
          </a:xfrm>
          <a:prstGeom prst="line">
            <a:avLst/>
          </a:prstGeom>
          <a:ln w="19050">
            <a:solidFill>
              <a:srgbClr val="435059"/>
            </a:solidFill>
          </a:ln>
        </p:spPr>
        <p:style>
          <a:lnRef idx="1">
            <a:schemeClr val="accent1"/>
          </a:lnRef>
          <a:fillRef idx="0">
            <a:schemeClr val="accent1"/>
          </a:fillRef>
          <a:effectRef idx="0">
            <a:schemeClr val="accent1"/>
          </a:effectRef>
          <a:fontRef idx="minor">
            <a:schemeClr val="tx1"/>
          </a:fontRef>
        </p:style>
      </p:cxnSp>
      <p:pic>
        <p:nvPicPr>
          <p:cNvPr id="28" name="Рисунок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162" y="2332211"/>
            <a:ext cx="2600844" cy="2641289"/>
          </a:xfrm>
          <a:prstGeom prst="rect">
            <a:avLst/>
          </a:prstGeom>
        </p:spPr>
      </p:pic>
      <p:sp>
        <p:nvSpPr>
          <p:cNvPr id="29" name="Freeform 5"/>
          <p:cNvSpPr>
            <a:spLocks noEditPoints="1"/>
          </p:cNvSpPr>
          <p:nvPr userDrawn="1"/>
        </p:nvSpPr>
        <p:spPr bwMode="auto">
          <a:xfrm>
            <a:off x="4618677" y="4807212"/>
            <a:ext cx="186752" cy="313249"/>
          </a:xfrm>
          <a:custGeom>
            <a:avLst/>
            <a:gdLst>
              <a:gd name="T0" fmla="*/ 497 w 2354"/>
              <a:gd name="T1" fmla="*/ 85 h 3987"/>
              <a:gd name="T2" fmla="*/ 4 w 2354"/>
              <a:gd name="T3" fmla="*/ 1137 h 3987"/>
              <a:gd name="T4" fmla="*/ 4 w 2354"/>
              <a:gd name="T5" fmla="*/ 2693 h 3987"/>
              <a:gd name="T6" fmla="*/ 44 w 2354"/>
              <a:gd name="T7" fmla="*/ 3463 h 3987"/>
              <a:gd name="T8" fmla="*/ 1025 w 2354"/>
              <a:gd name="T9" fmla="*/ 3965 h 3987"/>
              <a:gd name="T10" fmla="*/ 1785 w 2354"/>
              <a:gd name="T11" fmla="*/ 3941 h 3987"/>
              <a:gd name="T12" fmla="*/ 2283 w 2354"/>
              <a:gd name="T13" fmla="*/ 2897 h 3987"/>
              <a:gd name="T14" fmla="*/ 2283 w 2354"/>
              <a:gd name="T15" fmla="*/ 1341 h 3987"/>
              <a:gd name="T16" fmla="*/ 1941 w 2354"/>
              <a:gd name="T17" fmla="*/ 142 h 3987"/>
              <a:gd name="T18" fmla="*/ 497 w 2354"/>
              <a:gd name="T19" fmla="*/ 85 h 3987"/>
              <a:gd name="T20" fmla="*/ 846 w 2354"/>
              <a:gd name="T21" fmla="*/ 175 h 3987"/>
              <a:gd name="T22" fmla="*/ 1407 w 2354"/>
              <a:gd name="T23" fmla="*/ 175 h 3987"/>
              <a:gd name="T24" fmla="*/ 1496 w 2354"/>
              <a:gd name="T25" fmla="*/ 263 h 3987"/>
              <a:gd name="T26" fmla="*/ 1496 w 2354"/>
              <a:gd name="T27" fmla="*/ 385 h 3987"/>
              <a:gd name="T28" fmla="*/ 1407 w 2354"/>
              <a:gd name="T29" fmla="*/ 473 h 3987"/>
              <a:gd name="T30" fmla="*/ 846 w 2354"/>
              <a:gd name="T31" fmla="*/ 473 h 3987"/>
              <a:gd name="T32" fmla="*/ 758 w 2354"/>
              <a:gd name="T33" fmla="*/ 385 h 3987"/>
              <a:gd name="T34" fmla="*/ 758 w 2354"/>
              <a:gd name="T35" fmla="*/ 263 h 3987"/>
              <a:gd name="T36" fmla="*/ 846 w 2354"/>
              <a:gd name="T37" fmla="*/ 175 h 3987"/>
              <a:gd name="T38" fmla="*/ 1025 w 2354"/>
              <a:gd name="T39" fmla="*/ 3422 h 3987"/>
              <a:gd name="T40" fmla="*/ 1257 w 2354"/>
              <a:gd name="T41" fmla="*/ 3422 h 3987"/>
              <a:gd name="T42" fmla="*/ 1346 w 2354"/>
              <a:gd name="T43" fmla="*/ 3511 h 3987"/>
              <a:gd name="T44" fmla="*/ 1346 w 2354"/>
              <a:gd name="T45" fmla="*/ 3633 h 3987"/>
              <a:gd name="T46" fmla="*/ 1257 w 2354"/>
              <a:gd name="T47" fmla="*/ 3721 h 3987"/>
              <a:gd name="T48" fmla="*/ 1025 w 2354"/>
              <a:gd name="T49" fmla="*/ 3721 h 3987"/>
              <a:gd name="T50" fmla="*/ 937 w 2354"/>
              <a:gd name="T51" fmla="*/ 3633 h 3987"/>
              <a:gd name="T52" fmla="*/ 937 w 2354"/>
              <a:gd name="T53" fmla="*/ 3511 h 3987"/>
              <a:gd name="T54" fmla="*/ 1025 w 2354"/>
              <a:gd name="T55" fmla="*/ 3422 h 3987"/>
              <a:gd name="T56" fmla="*/ 1816 w 2354"/>
              <a:gd name="T57" fmla="*/ 203 h 3987"/>
              <a:gd name="T58" fmla="*/ 1935 w 2354"/>
              <a:gd name="T59" fmla="*/ 322 h 3987"/>
              <a:gd name="T60" fmla="*/ 1816 w 2354"/>
              <a:gd name="T61" fmla="*/ 441 h 3987"/>
              <a:gd name="T62" fmla="*/ 1697 w 2354"/>
              <a:gd name="T63" fmla="*/ 322 h 3987"/>
              <a:gd name="T64" fmla="*/ 1816 w 2354"/>
              <a:gd name="T65" fmla="*/ 203 h 3987"/>
              <a:gd name="T66" fmla="*/ 2025 w 2354"/>
              <a:gd name="T67" fmla="*/ 566 h 3987"/>
              <a:gd name="T68" fmla="*/ 270 w 2354"/>
              <a:gd name="T69" fmla="*/ 575 h 3987"/>
              <a:gd name="T70" fmla="*/ 271 w 2354"/>
              <a:gd name="T71" fmla="*/ 3312 h 3987"/>
              <a:gd name="T72" fmla="*/ 2026 w 2354"/>
              <a:gd name="T73" fmla="*/ 3313 h 3987"/>
              <a:gd name="T74" fmla="*/ 2025 w 2354"/>
              <a:gd name="T75" fmla="*/ 566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4" h="3987">
                <a:moveTo>
                  <a:pt x="497" y="85"/>
                </a:moveTo>
                <a:cubicBezTo>
                  <a:pt x="0" y="244"/>
                  <a:pt x="4" y="550"/>
                  <a:pt x="4" y="1137"/>
                </a:cubicBezTo>
                <a:cubicBezTo>
                  <a:pt x="4" y="1655"/>
                  <a:pt x="4" y="2174"/>
                  <a:pt x="4" y="2693"/>
                </a:cubicBezTo>
                <a:cubicBezTo>
                  <a:pt x="4" y="3026"/>
                  <a:pt x="7" y="3276"/>
                  <a:pt x="44" y="3463"/>
                </a:cubicBezTo>
                <a:cubicBezTo>
                  <a:pt x="123" y="3857"/>
                  <a:pt x="354" y="3965"/>
                  <a:pt x="1025" y="3965"/>
                </a:cubicBezTo>
                <a:cubicBezTo>
                  <a:pt x="1219" y="3965"/>
                  <a:pt x="1620" y="3987"/>
                  <a:pt x="1785" y="3941"/>
                </a:cubicBezTo>
                <a:cubicBezTo>
                  <a:pt x="2348" y="3784"/>
                  <a:pt x="2283" y="3273"/>
                  <a:pt x="2283" y="2897"/>
                </a:cubicBezTo>
                <a:cubicBezTo>
                  <a:pt x="2283" y="2378"/>
                  <a:pt x="2283" y="1859"/>
                  <a:pt x="2283" y="1341"/>
                </a:cubicBezTo>
                <a:cubicBezTo>
                  <a:pt x="2283" y="795"/>
                  <a:pt x="2354" y="375"/>
                  <a:pt x="1941" y="142"/>
                </a:cubicBezTo>
                <a:cubicBezTo>
                  <a:pt x="1722" y="19"/>
                  <a:pt x="761" y="0"/>
                  <a:pt x="497" y="85"/>
                </a:cubicBezTo>
                <a:close/>
                <a:moveTo>
                  <a:pt x="846" y="175"/>
                </a:moveTo>
                <a:lnTo>
                  <a:pt x="1407" y="175"/>
                </a:lnTo>
                <a:cubicBezTo>
                  <a:pt x="1456" y="175"/>
                  <a:pt x="1496" y="215"/>
                  <a:pt x="1496" y="263"/>
                </a:cubicBezTo>
                <a:lnTo>
                  <a:pt x="1496" y="385"/>
                </a:lnTo>
                <a:cubicBezTo>
                  <a:pt x="1496" y="434"/>
                  <a:pt x="1456" y="473"/>
                  <a:pt x="1407" y="473"/>
                </a:cubicBezTo>
                <a:lnTo>
                  <a:pt x="846" y="473"/>
                </a:lnTo>
                <a:cubicBezTo>
                  <a:pt x="797" y="473"/>
                  <a:pt x="758" y="434"/>
                  <a:pt x="758" y="385"/>
                </a:cubicBezTo>
                <a:lnTo>
                  <a:pt x="758" y="263"/>
                </a:lnTo>
                <a:cubicBezTo>
                  <a:pt x="758" y="215"/>
                  <a:pt x="797" y="175"/>
                  <a:pt x="846" y="175"/>
                </a:cubicBezTo>
                <a:close/>
                <a:moveTo>
                  <a:pt x="1025" y="3422"/>
                </a:moveTo>
                <a:lnTo>
                  <a:pt x="1257" y="3422"/>
                </a:lnTo>
                <a:cubicBezTo>
                  <a:pt x="1306" y="3422"/>
                  <a:pt x="1346" y="3462"/>
                  <a:pt x="1346" y="3511"/>
                </a:cubicBezTo>
                <a:lnTo>
                  <a:pt x="1346" y="3633"/>
                </a:lnTo>
                <a:cubicBezTo>
                  <a:pt x="1346" y="3681"/>
                  <a:pt x="1306" y="3721"/>
                  <a:pt x="1257" y="3721"/>
                </a:cubicBezTo>
                <a:lnTo>
                  <a:pt x="1025" y="3721"/>
                </a:lnTo>
                <a:cubicBezTo>
                  <a:pt x="977" y="3721"/>
                  <a:pt x="937" y="3681"/>
                  <a:pt x="937" y="3633"/>
                </a:cubicBezTo>
                <a:lnTo>
                  <a:pt x="937" y="3511"/>
                </a:lnTo>
                <a:cubicBezTo>
                  <a:pt x="937" y="3462"/>
                  <a:pt x="977" y="3422"/>
                  <a:pt x="1025" y="3422"/>
                </a:cubicBezTo>
                <a:close/>
                <a:moveTo>
                  <a:pt x="1816" y="203"/>
                </a:moveTo>
                <a:cubicBezTo>
                  <a:pt x="1882" y="203"/>
                  <a:pt x="1935" y="256"/>
                  <a:pt x="1935" y="322"/>
                </a:cubicBezTo>
                <a:cubicBezTo>
                  <a:pt x="1935" y="387"/>
                  <a:pt x="1882" y="441"/>
                  <a:pt x="1816" y="441"/>
                </a:cubicBezTo>
                <a:cubicBezTo>
                  <a:pt x="1750" y="441"/>
                  <a:pt x="1697" y="387"/>
                  <a:pt x="1697" y="322"/>
                </a:cubicBezTo>
                <a:cubicBezTo>
                  <a:pt x="1697" y="256"/>
                  <a:pt x="1750" y="203"/>
                  <a:pt x="1816" y="203"/>
                </a:cubicBezTo>
                <a:close/>
                <a:moveTo>
                  <a:pt x="2025" y="566"/>
                </a:moveTo>
                <a:lnTo>
                  <a:pt x="270" y="575"/>
                </a:lnTo>
                <a:lnTo>
                  <a:pt x="271" y="3312"/>
                </a:lnTo>
                <a:lnTo>
                  <a:pt x="2026" y="3313"/>
                </a:lnTo>
                <a:lnTo>
                  <a:pt x="2025" y="566"/>
                </a:ln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grpSp>
        <p:nvGrpSpPr>
          <p:cNvPr id="30" name="Группа 29"/>
          <p:cNvGrpSpPr/>
          <p:nvPr userDrawn="1"/>
        </p:nvGrpSpPr>
        <p:grpSpPr>
          <a:xfrm>
            <a:off x="4564277" y="5333418"/>
            <a:ext cx="281812" cy="261228"/>
            <a:chOff x="4392613" y="5347833"/>
            <a:chExt cx="307995" cy="285499"/>
          </a:xfrm>
        </p:grpSpPr>
        <p:sp>
          <p:nvSpPr>
            <p:cNvPr id="31" name="Freeform 6"/>
            <p:cNvSpPr>
              <a:spLocks noEditPoints="1"/>
            </p:cNvSpPr>
            <p:nvPr/>
          </p:nvSpPr>
          <p:spPr bwMode="auto">
            <a:xfrm>
              <a:off x="4469510" y="5538438"/>
              <a:ext cx="153793" cy="94894"/>
            </a:xfrm>
            <a:custGeom>
              <a:avLst/>
              <a:gdLst>
                <a:gd name="T0" fmla="*/ 0 w 1770"/>
                <a:gd name="T1" fmla="*/ 1106 h 1106"/>
                <a:gd name="T2" fmla="*/ 1769 w 1770"/>
                <a:gd name="T3" fmla="*/ 1106 h 1106"/>
                <a:gd name="T4" fmla="*/ 1770 w 1770"/>
                <a:gd name="T5" fmla="*/ 0 h 1106"/>
                <a:gd name="T6" fmla="*/ 0 w 1770"/>
                <a:gd name="T7" fmla="*/ 0 h 1106"/>
                <a:gd name="T8" fmla="*/ 0 w 1770"/>
                <a:gd name="T9" fmla="*/ 1106 h 1106"/>
                <a:gd name="T10" fmla="*/ 219 w 1770"/>
                <a:gd name="T11" fmla="*/ 239 h 1106"/>
                <a:gd name="T12" fmla="*/ 219 w 1770"/>
                <a:gd name="T13" fmla="*/ 440 h 1106"/>
                <a:gd name="T14" fmla="*/ 1496 w 1770"/>
                <a:gd name="T15" fmla="*/ 443 h 1106"/>
                <a:gd name="T16" fmla="*/ 1551 w 1770"/>
                <a:gd name="T17" fmla="*/ 442 h 1106"/>
                <a:gd name="T18" fmla="*/ 1551 w 1770"/>
                <a:gd name="T19" fmla="*/ 256 h 1106"/>
                <a:gd name="T20" fmla="*/ 1551 w 1770"/>
                <a:gd name="T21" fmla="*/ 224 h 1106"/>
                <a:gd name="T22" fmla="*/ 219 w 1770"/>
                <a:gd name="T23" fmla="*/ 221 h 1106"/>
                <a:gd name="T24" fmla="*/ 219 w 1770"/>
                <a:gd name="T25" fmla="*/ 239 h 1106"/>
                <a:gd name="T26" fmla="*/ 219 w 1770"/>
                <a:gd name="T27" fmla="*/ 685 h 1106"/>
                <a:gd name="T28" fmla="*/ 219 w 1770"/>
                <a:gd name="T29" fmla="*/ 887 h 1106"/>
                <a:gd name="T30" fmla="*/ 1496 w 1770"/>
                <a:gd name="T31" fmla="*/ 890 h 1106"/>
                <a:gd name="T32" fmla="*/ 1551 w 1770"/>
                <a:gd name="T33" fmla="*/ 889 h 1106"/>
                <a:gd name="T34" fmla="*/ 1551 w 1770"/>
                <a:gd name="T35" fmla="*/ 702 h 1106"/>
                <a:gd name="T36" fmla="*/ 1551 w 1770"/>
                <a:gd name="T37" fmla="*/ 670 h 1106"/>
                <a:gd name="T38" fmla="*/ 219 w 1770"/>
                <a:gd name="T39" fmla="*/ 668 h 1106"/>
                <a:gd name="T40" fmla="*/ 219 w 1770"/>
                <a:gd name="T41" fmla="*/ 685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70" h="1106">
                  <a:moveTo>
                    <a:pt x="0" y="1106"/>
                  </a:moveTo>
                  <a:lnTo>
                    <a:pt x="1769" y="1106"/>
                  </a:lnTo>
                  <a:lnTo>
                    <a:pt x="1770" y="0"/>
                  </a:lnTo>
                  <a:lnTo>
                    <a:pt x="0" y="0"/>
                  </a:lnTo>
                  <a:lnTo>
                    <a:pt x="0" y="1106"/>
                  </a:lnTo>
                  <a:close/>
                  <a:moveTo>
                    <a:pt x="219" y="239"/>
                  </a:moveTo>
                  <a:lnTo>
                    <a:pt x="219" y="440"/>
                  </a:lnTo>
                  <a:lnTo>
                    <a:pt x="1496" y="443"/>
                  </a:lnTo>
                  <a:lnTo>
                    <a:pt x="1551" y="442"/>
                  </a:lnTo>
                  <a:lnTo>
                    <a:pt x="1551" y="256"/>
                  </a:lnTo>
                  <a:lnTo>
                    <a:pt x="1551" y="224"/>
                  </a:lnTo>
                  <a:lnTo>
                    <a:pt x="219" y="221"/>
                  </a:lnTo>
                  <a:lnTo>
                    <a:pt x="219" y="239"/>
                  </a:lnTo>
                  <a:close/>
                  <a:moveTo>
                    <a:pt x="219" y="685"/>
                  </a:moveTo>
                  <a:lnTo>
                    <a:pt x="219" y="887"/>
                  </a:lnTo>
                  <a:lnTo>
                    <a:pt x="1496" y="890"/>
                  </a:lnTo>
                  <a:lnTo>
                    <a:pt x="1551" y="889"/>
                  </a:lnTo>
                  <a:lnTo>
                    <a:pt x="1551" y="702"/>
                  </a:lnTo>
                  <a:lnTo>
                    <a:pt x="1551" y="670"/>
                  </a:lnTo>
                  <a:lnTo>
                    <a:pt x="219" y="668"/>
                  </a:lnTo>
                  <a:lnTo>
                    <a:pt x="219" y="685"/>
                  </a:ln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2" name="Freeform 7"/>
            <p:cNvSpPr>
              <a:spLocks/>
            </p:cNvSpPr>
            <p:nvPr/>
          </p:nvSpPr>
          <p:spPr bwMode="auto">
            <a:xfrm>
              <a:off x="4392613" y="5403051"/>
              <a:ext cx="307995" cy="175062"/>
            </a:xfrm>
            <a:custGeom>
              <a:avLst/>
              <a:gdLst>
                <a:gd name="T0" fmla="*/ 0 w 3552"/>
                <a:gd name="T1" fmla="*/ 424 h 2040"/>
                <a:gd name="T2" fmla="*/ 0 w 3552"/>
                <a:gd name="T3" fmla="*/ 1611 h 2040"/>
                <a:gd name="T4" fmla="*/ 77 w 3552"/>
                <a:gd name="T5" fmla="*/ 1803 h 2040"/>
                <a:gd name="T6" fmla="*/ 663 w 3552"/>
                <a:gd name="T7" fmla="*/ 2017 h 2040"/>
                <a:gd name="T8" fmla="*/ 666 w 3552"/>
                <a:gd name="T9" fmla="*/ 1351 h 2040"/>
                <a:gd name="T10" fmla="*/ 2882 w 3552"/>
                <a:gd name="T11" fmla="*/ 1352 h 2040"/>
                <a:gd name="T12" fmla="*/ 2882 w 3552"/>
                <a:gd name="T13" fmla="*/ 2017 h 2040"/>
                <a:gd name="T14" fmla="*/ 3265 w 3552"/>
                <a:gd name="T15" fmla="*/ 1979 h 2040"/>
                <a:gd name="T16" fmla="*/ 3482 w 3552"/>
                <a:gd name="T17" fmla="*/ 1783 h 2040"/>
                <a:gd name="T18" fmla="*/ 3545 w 3552"/>
                <a:gd name="T19" fmla="*/ 1433 h 2040"/>
                <a:gd name="T20" fmla="*/ 3545 w 3552"/>
                <a:gd name="T21" fmla="*/ 600 h 2040"/>
                <a:gd name="T22" fmla="*/ 3480 w 3552"/>
                <a:gd name="T23" fmla="*/ 252 h 2040"/>
                <a:gd name="T24" fmla="*/ 2882 w 3552"/>
                <a:gd name="T25" fmla="*/ 23 h 2040"/>
                <a:gd name="T26" fmla="*/ 2879 w 3552"/>
                <a:gd name="T27" fmla="*/ 688 h 2040"/>
                <a:gd name="T28" fmla="*/ 664 w 3552"/>
                <a:gd name="T29" fmla="*/ 688 h 2040"/>
                <a:gd name="T30" fmla="*/ 663 w 3552"/>
                <a:gd name="T31" fmla="*/ 23 h 2040"/>
                <a:gd name="T32" fmla="*/ 210 w 3552"/>
                <a:gd name="T33" fmla="*/ 102 h 2040"/>
                <a:gd name="T34" fmla="*/ 0 w 3552"/>
                <a:gd name="T35" fmla="*/ 424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2" h="2040">
                  <a:moveTo>
                    <a:pt x="0" y="424"/>
                  </a:moveTo>
                  <a:lnTo>
                    <a:pt x="0" y="1611"/>
                  </a:lnTo>
                  <a:cubicBezTo>
                    <a:pt x="19" y="1652"/>
                    <a:pt x="13" y="1715"/>
                    <a:pt x="77" y="1803"/>
                  </a:cubicBezTo>
                  <a:cubicBezTo>
                    <a:pt x="250" y="2040"/>
                    <a:pt x="403" y="2017"/>
                    <a:pt x="663" y="2017"/>
                  </a:cubicBezTo>
                  <a:lnTo>
                    <a:pt x="666" y="1351"/>
                  </a:lnTo>
                  <a:lnTo>
                    <a:pt x="2882" y="1352"/>
                  </a:lnTo>
                  <a:lnTo>
                    <a:pt x="2882" y="2017"/>
                  </a:lnTo>
                  <a:cubicBezTo>
                    <a:pt x="3016" y="2016"/>
                    <a:pt x="3155" y="2031"/>
                    <a:pt x="3265" y="1979"/>
                  </a:cubicBezTo>
                  <a:cubicBezTo>
                    <a:pt x="3356" y="1935"/>
                    <a:pt x="3432" y="1865"/>
                    <a:pt x="3482" y="1783"/>
                  </a:cubicBezTo>
                  <a:cubicBezTo>
                    <a:pt x="3552" y="1668"/>
                    <a:pt x="3545" y="1580"/>
                    <a:pt x="3545" y="1433"/>
                  </a:cubicBezTo>
                  <a:lnTo>
                    <a:pt x="3545" y="600"/>
                  </a:lnTo>
                  <a:cubicBezTo>
                    <a:pt x="3545" y="452"/>
                    <a:pt x="3550" y="361"/>
                    <a:pt x="3480" y="252"/>
                  </a:cubicBezTo>
                  <a:cubicBezTo>
                    <a:pt x="3316" y="0"/>
                    <a:pt x="3130" y="22"/>
                    <a:pt x="2882" y="23"/>
                  </a:cubicBezTo>
                  <a:lnTo>
                    <a:pt x="2879" y="688"/>
                  </a:lnTo>
                  <a:lnTo>
                    <a:pt x="664" y="688"/>
                  </a:lnTo>
                  <a:lnTo>
                    <a:pt x="663" y="23"/>
                  </a:lnTo>
                  <a:cubicBezTo>
                    <a:pt x="468" y="22"/>
                    <a:pt x="349" y="3"/>
                    <a:pt x="210" y="102"/>
                  </a:cubicBezTo>
                  <a:cubicBezTo>
                    <a:pt x="18" y="239"/>
                    <a:pt x="25" y="377"/>
                    <a:pt x="0" y="424"/>
                  </a:cubicBez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3" name="Rectangle 8"/>
            <p:cNvSpPr>
              <a:spLocks noChangeArrowheads="1"/>
            </p:cNvSpPr>
            <p:nvPr/>
          </p:nvSpPr>
          <p:spPr bwMode="auto">
            <a:xfrm>
              <a:off x="4469510" y="5347833"/>
              <a:ext cx="153793" cy="95303"/>
            </a:xfrm>
            <a:prstGeom prst="rect">
              <a:avLst/>
            </a:prstGeom>
            <a:solidFill>
              <a:srgbClr val="6F0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grpSp>
      <p:sp>
        <p:nvSpPr>
          <p:cNvPr id="34" name="Freeform 9"/>
          <p:cNvSpPr>
            <a:spLocks noEditPoints="1"/>
          </p:cNvSpPr>
          <p:nvPr userDrawn="1"/>
        </p:nvSpPr>
        <p:spPr bwMode="auto">
          <a:xfrm>
            <a:off x="4567139" y="4371412"/>
            <a:ext cx="275450" cy="178518"/>
          </a:xfrm>
          <a:custGeom>
            <a:avLst/>
            <a:gdLst>
              <a:gd name="T0" fmla="*/ 392 w 3473"/>
              <a:gd name="T1" fmla="*/ 19 h 2271"/>
              <a:gd name="T2" fmla="*/ 155 w 3473"/>
              <a:gd name="T3" fmla="*/ 146 h 2271"/>
              <a:gd name="T4" fmla="*/ 80 w 3473"/>
              <a:gd name="T5" fmla="*/ 251 h 2271"/>
              <a:gd name="T6" fmla="*/ 45 w 3473"/>
              <a:gd name="T7" fmla="*/ 1904 h 2271"/>
              <a:gd name="T8" fmla="*/ 169 w 3473"/>
              <a:gd name="T9" fmla="*/ 2140 h 2271"/>
              <a:gd name="T10" fmla="*/ 451 w 3473"/>
              <a:gd name="T11" fmla="*/ 2259 h 2271"/>
              <a:gd name="T12" fmla="*/ 1254 w 3473"/>
              <a:gd name="T13" fmla="*/ 2259 h 2271"/>
              <a:gd name="T14" fmla="*/ 2860 w 3473"/>
              <a:gd name="T15" fmla="*/ 2259 h 2271"/>
              <a:gd name="T16" fmla="*/ 3214 w 3473"/>
              <a:gd name="T17" fmla="*/ 2220 h 2271"/>
              <a:gd name="T18" fmla="*/ 3417 w 3473"/>
              <a:gd name="T19" fmla="*/ 2021 h 2271"/>
              <a:gd name="T20" fmla="*/ 3462 w 3473"/>
              <a:gd name="T21" fmla="*/ 1664 h 2271"/>
              <a:gd name="T22" fmla="*/ 3462 w 3473"/>
              <a:gd name="T23" fmla="*/ 461 h 2271"/>
              <a:gd name="T24" fmla="*/ 3106 w 3473"/>
              <a:gd name="T25" fmla="*/ 19 h 2271"/>
              <a:gd name="T26" fmla="*/ 2425 w 3473"/>
              <a:gd name="T27" fmla="*/ 11 h 2271"/>
              <a:gd name="T28" fmla="*/ 1066 w 3473"/>
              <a:gd name="T29" fmla="*/ 11 h 2271"/>
              <a:gd name="T30" fmla="*/ 392 w 3473"/>
              <a:gd name="T31" fmla="*/ 19 h 2271"/>
              <a:gd name="T32" fmla="*/ 250 w 3473"/>
              <a:gd name="T33" fmla="*/ 1695 h 2271"/>
              <a:gd name="T34" fmla="*/ 946 w 3473"/>
              <a:gd name="T35" fmla="*/ 1176 h 2271"/>
              <a:gd name="T36" fmla="*/ 969 w 3473"/>
              <a:gd name="T37" fmla="*/ 1159 h 2271"/>
              <a:gd name="T38" fmla="*/ 995 w 3473"/>
              <a:gd name="T39" fmla="*/ 1136 h 2271"/>
              <a:gd name="T40" fmla="*/ 625 w 3473"/>
              <a:gd name="T41" fmla="*/ 856 h 2271"/>
              <a:gd name="T42" fmla="*/ 253 w 3473"/>
              <a:gd name="T43" fmla="*/ 577 h 2271"/>
              <a:gd name="T44" fmla="*/ 250 w 3473"/>
              <a:gd name="T45" fmla="*/ 1695 h 2271"/>
              <a:gd name="T46" fmla="*/ 2501 w 3473"/>
              <a:gd name="T47" fmla="*/ 1134 h 2271"/>
              <a:gd name="T48" fmla="*/ 2525 w 3473"/>
              <a:gd name="T49" fmla="*/ 1157 h 2271"/>
              <a:gd name="T50" fmla="*/ 3245 w 3473"/>
              <a:gd name="T51" fmla="*/ 1695 h 2271"/>
              <a:gd name="T52" fmla="*/ 3246 w 3473"/>
              <a:gd name="T53" fmla="*/ 577 h 2271"/>
              <a:gd name="T54" fmla="*/ 2501 w 3473"/>
              <a:gd name="T55" fmla="*/ 1134 h 2271"/>
              <a:gd name="T56" fmla="*/ 250 w 3473"/>
              <a:gd name="T57" fmla="*/ 1829 h 2271"/>
              <a:gd name="T58" fmla="*/ 464 w 3473"/>
              <a:gd name="T59" fmla="*/ 2046 h 2271"/>
              <a:gd name="T60" fmla="*/ 892 w 3473"/>
              <a:gd name="T61" fmla="*/ 2046 h 2271"/>
              <a:gd name="T62" fmla="*/ 2605 w 3473"/>
              <a:gd name="T63" fmla="*/ 2046 h 2271"/>
              <a:gd name="T64" fmla="*/ 3034 w 3473"/>
              <a:gd name="T65" fmla="*/ 2046 h 2271"/>
              <a:gd name="T66" fmla="*/ 3248 w 3473"/>
              <a:gd name="T67" fmla="*/ 1829 h 2271"/>
              <a:gd name="T68" fmla="*/ 2412 w 3473"/>
              <a:gd name="T69" fmla="*/ 1205 h 2271"/>
              <a:gd name="T70" fmla="*/ 2105 w 3473"/>
              <a:gd name="T71" fmla="*/ 1432 h 2271"/>
              <a:gd name="T72" fmla="*/ 1554 w 3473"/>
              <a:gd name="T73" fmla="*/ 1552 h 2271"/>
              <a:gd name="T74" fmla="*/ 1093 w 3473"/>
              <a:gd name="T75" fmla="*/ 1205 h 2271"/>
              <a:gd name="T76" fmla="*/ 881 w 3473"/>
              <a:gd name="T77" fmla="*/ 1359 h 2271"/>
              <a:gd name="T78" fmla="*/ 250 w 3473"/>
              <a:gd name="T79" fmla="*/ 1829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73" h="2271">
                <a:moveTo>
                  <a:pt x="392" y="19"/>
                </a:moveTo>
                <a:cubicBezTo>
                  <a:pt x="287" y="41"/>
                  <a:pt x="207" y="89"/>
                  <a:pt x="155" y="146"/>
                </a:cubicBezTo>
                <a:cubicBezTo>
                  <a:pt x="128" y="175"/>
                  <a:pt x="102" y="207"/>
                  <a:pt x="80" y="251"/>
                </a:cubicBezTo>
                <a:cubicBezTo>
                  <a:pt x="21" y="371"/>
                  <a:pt x="0" y="1758"/>
                  <a:pt x="45" y="1904"/>
                </a:cubicBezTo>
                <a:cubicBezTo>
                  <a:pt x="64" y="1966"/>
                  <a:pt x="70" y="2049"/>
                  <a:pt x="169" y="2140"/>
                </a:cubicBezTo>
                <a:cubicBezTo>
                  <a:pt x="235" y="2201"/>
                  <a:pt x="323" y="2254"/>
                  <a:pt x="451" y="2259"/>
                </a:cubicBezTo>
                <a:cubicBezTo>
                  <a:pt x="711" y="2269"/>
                  <a:pt x="991" y="2259"/>
                  <a:pt x="1254" y="2259"/>
                </a:cubicBezTo>
                <a:cubicBezTo>
                  <a:pt x="1789" y="2259"/>
                  <a:pt x="2324" y="2259"/>
                  <a:pt x="2860" y="2259"/>
                </a:cubicBezTo>
                <a:cubicBezTo>
                  <a:pt x="2992" y="2259"/>
                  <a:pt x="3101" y="2271"/>
                  <a:pt x="3214" y="2220"/>
                </a:cubicBezTo>
                <a:cubicBezTo>
                  <a:pt x="3299" y="2181"/>
                  <a:pt x="3377" y="2104"/>
                  <a:pt x="3417" y="2021"/>
                </a:cubicBezTo>
                <a:cubicBezTo>
                  <a:pt x="3473" y="1910"/>
                  <a:pt x="3462" y="1798"/>
                  <a:pt x="3462" y="1664"/>
                </a:cubicBezTo>
                <a:lnTo>
                  <a:pt x="3462" y="461"/>
                </a:lnTo>
                <a:cubicBezTo>
                  <a:pt x="3461" y="220"/>
                  <a:pt x="3314" y="62"/>
                  <a:pt x="3106" y="19"/>
                </a:cubicBezTo>
                <a:cubicBezTo>
                  <a:pt x="2893" y="0"/>
                  <a:pt x="2644" y="11"/>
                  <a:pt x="2425" y="11"/>
                </a:cubicBezTo>
                <a:lnTo>
                  <a:pt x="1066" y="11"/>
                </a:lnTo>
                <a:cubicBezTo>
                  <a:pt x="846" y="12"/>
                  <a:pt x="606" y="0"/>
                  <a:pt x="392" y="19"/>
                </a:cubicBezTo>
                <a:close/>
                <a:moveTo>
                  <a:pt x="250" y="1695"/>
                </a:moveTo>
                <a:lnTo>
                  <a:pt x="946" y="1176"/>
                </a:lnTo>
                <a:cubicBezTo>
                  <a:pt x="955" y="1169"/>
                  <a:pt x="961" y="1166"/>
                  <a:pt x="969" y="1159"/>
                </a:cubicBezTo>
                <a:lnTo>
                  <a:pt x="995" y="1136"/>
                </a:lnTo>
                <a:cubicBezTo>
                  <a:pt x="971" y="1110"/>
                  <a:pt x="661" y="883"/>
                  <a:pt x="625" y="856"/>
                </a:cubicBezTo>
                <a:cubicBezTo>
                  <a:pt x="501" y="763"/>
                  <a:pt x="374" y="670"/>
                  <a:pt x="253" y="577"/>
                </a:cubicBezTo>
                <a:lnTo>
                  <a:pt x="250" y="1695"/>
                </a:lnTo>
                <a:close/>
                <a:moveTo>
                  <a:pt x="2501" y="1134"/>
                </a:moveTo>
                <a:lnTo>
                  <a:pt x="2525" y="1157"/>
                </a:lnTo>
                <a:cubicBezTo>
                  <a:pt x="2738" y="1326"/>
                  <a:pt x="3024" y="1528"/>
                  <a:pt x="3245" y="1695"/>
                </a:cubicBezTo>
                <a:lnTo>
                  <a:pt x="3246" y="577"/>
                </a:lnTo>
                <a:lnTo>
                  <a:pt x="2501" y="1134"/>
                </a:lnTo>
                <a:close/>
                <a:moveTo>
                  <a:pt x="250" y="1829"/>
                </a:moveTo>
                <a:cubicBezTo>
                  <a:pt x="256" y="1953"/>
                  <a:pt x="339" y="2042"/>
                  <a:pt x="464" y="2046"/>
                </a:cubicBezTo>
                <a:cubicBezTo>
                  <a:pt x="604" y="2050"/>
                  <a:pt x="751" y="2046"/>
                  <a:pt x="892" y="2046"/>
                </a:cubicBezTo>
                <a:lnTo>
                  <a:pt x="2605" y="2046"/>
                </a:lnTo>
                <a:cubicBezTo>
                  <a:pt x="2747" y="2046"/>
                  <a:pt x="2893" y="2050"/>
                  <a:pt x="3034" y="2046"/>
                </a:cubicBezTo>
                <a:cubicBezTo>
                  <a:pt x="3159" y="2042"/>
                  <a:pt x="3242" y="1953"/>
                  <a:pt x="3248" y="1829"/>
                </a:cubicBezTo>
                <a:lnTo>
                  <a:pt x="2412" y="1205"/>
                </a:lnTo>
                <a:cubicBezTo>
                  <a:pt x="2387" y="1215"/>
                  <a:pt x="2147" y="1400"/>
                  <a:pt x="2105" y="1432"/>
                </a:cubicBezTo>
                <a:cubicBezTo>
                  <a:pt x="1945" y="1551"/>
                  <a:pt x="1783" y="1714"/>
                  <a:pt x="1554" y="1552"/>
                </a:cubicBezTo>
                <a:lnTo>
                  <a:pt x="1093" y="1205"/>
                </a:lnTo>
                <a:cubicBezTo>
                  <a:pt x="1068" y="1214"/>
                  <a:pt x="915" y="1334"/>
                  <a:pt x="881" y="1359"/>
                </a:cubicBezTo>
                <a:lnTo>
                  <a:pt x="250" y="1829"/>
                </a:ln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5" name="Freeform 10"/>
          <p:cNvSpPr>
            <a:spLocks noEditPoints="1"/>
          </p:cNvSpPr>
          <p:nvPr userDrawn="1"/>
        </p:nvSpPr>
        <p:spPr bwMode="auto">
          <a:xfrm>
            <a:off x="4518875" y="3810448"/>
            <a:ext cx="352546" cy="284057"/>
          </a:xfrm>
          <a:custGeom>
            <a:avLst/>
            <a:gdLst>
              <a:gd name="T0" fmla="*/ 3760 w 4441"/>
              <a:gd name="T1" fmla="*/ 2648 h 3610"/>
              <a:gd name="T2" fmla="*/ 1374 w 4441"/>
              <a:gd name="T3" fmla="*/ 3218 h 3610"/>
              <a:gd name="T4" fmla="*/ 2928 w 4441"/>
              <a:gd name="T5" fmla="*/ 3176 h 3610"/>
              <a:gd name="T6" fmla="*/ 2825 w 4441"/>
              <a:gd name="T7" fmla="*/ 3007 h 3610"/>
              <a:gd name="T8" fmla="*/ 3007 w 4441"/>
              <a:gd name="T9" fmla="*/ 2696 h 3610"/>
              <a:gd name="T10" fmla="*/ 2928 w 4441"/>
              <a:gd name="T11" fmla="*/ 3176 h 3610"/>
              <a:gd name="T12" fmla="*/ 2201 w 4441"/>
              <a:gd name="T13" fmla="*/ 921 h 3610"/>
              <a:gd name="T14" fmla="*/ 1801 w 4441"/>
              <a:gd name="T15" fmla="*/ 921 h 3610"/>
              <a:gd name="T16" fmla="*/ 2618 w 4441"/>
              <a:gd name="T17" fmla="*/ 2994 h 3610"/>
              <a:gd name="T18" fmla="*/ 2391 w 4441"/>
              <a:gd name="T19" fmla="*/ 2694 h 3610"/>
              <a:gd name="T20" fmla="*/ 2383 w 4441"/>
              <a:gd name="T21" fmla="*/ 921 h 3610"/>
              <a:gd name="T22" fmla="*/ 2383 w 4441"/>
              <a:gd name="T23" fmla="*/ 383 h 3610"/>
              <a:gd name="T24" fmla="*/ 2208 w 4441"/>
              <a:gd name="T25" fmla="*/ 3222 h 3610"/>
              <a:gd name="T26" fmla="*/ 1795 w 4441"/>
              <a:gd name="T27" fmla="*/ 2694 h 3610"/>
              <a:gd name="T28" fmla="*/ 1082 w 4441"/>
              <a:gd name="T29" fmla="*/ 922 h 3610"/>
              <a:gd name="T30" fmla="*/ 1981 w 4441"/>
              <a:gd name="T31" fmla="*/ 333 h 3610"/>
              <a:gd name="T32" fmla="*/ 3026 w 4441"/>
              <a:gd name="T33" fmla="*/ 921 h 3610"/>
              <a:gd name="T34" fmla="*/ 2610 w 4441"/>
              <a:gd name="T35" fmla="*/ 333 h 3610"/>
              <a:gd name="T36" fmla="*/ 3026 w 4441"/>
              <a:gd name="T37" fmla="*/ 921 h 3610"/>
              <a:gd name="T38" fmla="*/ 1770 w 4441"/>
              <a:gd name="T39" fmla="*/ 3014 h 3610"/>
              <a:gd name="T40" fmla="*/ 1083 w 4441"/>
              <a:gd name="T41" fmla="*/ 2694 h 3610"/>
              <a:gd name="T42" fmla="*/ 1704 w 4441"/>
              <a:gd name="T43" fmla="*/ 2520 h 3610"/>
              <a:gd name="T44" fmla="*/ 2208 w 4441"/>
              <a:gd name="T45" fmla="*/ 1901 h 3610"/>
              <a:gd name="T46" fmla="*/ 1704 w 4441"/>
              <a:gd name="T47" fmla="*/ 2520 h 3610"/>
              <a:gd name="T48" fmla="*/ 3002 w 4441"/>
              <a:gd name="T49" fmla="*/ 1720 h 3610"/>
              <a:gd name="T50" fmla="*/ 2392 w 4441"/>
              <a:gd name="T51" fmla="*/ 1094 h 3610"/>
              <a:gd name="T52" fmla="*/ 1587 w 4441"/>
              <a:gd name="T53" fmla="*/ 1713 h 3610"/>
              <a:gd name="T54" fmla="*/ 2208 w 4441"/>
              <a:gd name="T55" fmla="*/ 1098 h 3610"/>
              <a:gd name="T56" fmla="*/ 1847 w 4441"/>
              <a:gd name="T57" fmla="*/ 1095 h 3610"/>
              <a:gd name="T58" fmla="*/ 1717 w 4441"/>
              <a:gd name="T59" fmla="*/ 1095 h 3610"/>
              <a:gd name="T60" fmla="*/ 2383 w 4441"/>
              <a:gd name="T61" fmla="*/ 2520 h 3610"/>
              <a:gd name="T62" fmla="*/ 3004 w 4441"/>
              <a:gd name="T63" fmla="*/ 1899 h 3610"/>
              <a:gd name="T64" fmla="*/ 2383 w 4441"/>
              <a:gd name="T65" fmla="*/ 2520 h 3610"/>
              <a:gd name="T66" fmla="*/ 3803 w 4441"/>
              <a:gd name="T67" fmla="*/ 1720 h 3610"/>
              <a:gd name="T68" fmla="*/ 3075 w 4441"/>
              <a:gd name="T69" fmla="*/ 1095 h 3610"/>
              <a:gd name="T70" fmla="*/ 3186 w 4441"/>
              <a:gd name="T71" fmla="*/ 1720 h 3610"/>
              <a:gd name="T72" fmla="*/ 1407 w 4441"/>
              <a:gd name="T73" fmla="*/ 1721 h 3610"/>
              <a:gd name="T74" fmla="*/ 1512 w 4441"/>
              <a:gd name="T75" fmla="*/ 1095 h 3610"/>
              <a:gd name="T76" fmla="*/ 788 w 4441"/>
              <a:gd name="T77" fmla="*/ 1718 h 3610"/>
              <a:gd name="T78" fmla="*/ 1518 w 4441"/>
              <a:gd name="T79" fmla="*/ 2520 h 3610"/>
              <a:gd name="T80" fmla="*/ 786 w 4441"/>
              <a:gd name="T81" fmla="*/ 1896 h 3610"/>
              <a:gd name="T82" fmla="*/ 3073 w 4441"/>
              <a:gd name="T83" fmla="*/ 2520 h 3610"/>
              <a:gd name="T84" fmla="*/ 3807 w 4441"/>
              <a:gd name="T85" fmla="*/ 1894 h 3610"/>
              <a:gd name="T86" fmla="*/ 3073 w 4441"/>
              <a:gd name="T87" fmla="*/ 2520 h 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1" h="3610">
                <a:moveTo>
                  <a:pt x="3415" y="3074"/>
                </a:moveTo>
                <a:cubicBezTo>
                  <a:pt x="3541" y="2958"/>
                  <a:pt x="3673" y="2797"/>
                  <a:pt x="3760" y="2648"/>
                </a:cubicBezTo>
                <a:cubicBezTo>
                  <a:pt x="4441" y="1477"/>
                  <a:pt x="3501" y="0"/>
                  <a:pt x="2146" y="130"/>
                </a:cubicBezTo>
                <a:cubicBezTo>
                  <a:pt x="594" y="280"/>
                  <a:pt x="0" y="2275"/>
                  <a:pt x="1374" y="3218"/>
                </a:cubicBezTo>
                <a:cubicBezTo>
                  <a:pt x="1946" y="3610"/>
                  <a:pt x="2896" y="3552"/>
                  <a:pt x="3415" y="3074"/>
                </a:cubicBezTo>
                <a:close/>
                <a:moveTo>
                  <a:pt x="2928" y="3176"/>
                </a:moveTo>
                <a:cubicBezTo>
                  <a:pt x="2791" y="3234"/>
                  <a:pt x="2770" y="3251"/>
                  <a:pt x="2609" y="3285"/>
                </a:cubicBezTo>
                <a:cubicBezTo>
                  <a:pt x="2674" y="3202"/>
                  <a:pt x="2758" y="3108"/>
                  <a:pt x="2825" y="3007"/>
                </a:cubicBezTo>
                <a:cubicBezTo>
                  <a:pt x="2860" y="2956"/>
                  <a:pt x="2893" y="2902"/>
                  <a:pt x="2920" y="2851"/>
                </a:cubicBezTo>
                <a:cubicBezTo>
                  <a:pt x="2946" y="2800"/>
                  <a:pt x="2970" y="2738"/>
                  <a:pt x="3007" y="2696"/>
                </a:cubicBezTo>
                <a:lnTo>
                  <a:pt x="3507" y="2693"/>
                </a:lnTo>
                <a:cubicBezTo>
                  <a:pt x="3465" y="2819"/>
                  <a:pt x="3115" y="3129"/>
                  <a:pt x="2928" y="3176"/>
                </a:cubicBezTo>
                <a:close/>
                <a:moveTo>
                  <a:pt x="1801" y="921"/>
                </a:moveTo>
                <a:lnTo>
                  <a:pt x="2201" y="921"/>
                </a:lnTo>
                <a:lnTo>
                  <a:pt x="2209" y="382"/>
                </a:lnTo>
                <a:cubicBezTo>
                  <a:pt x="2121" y="416"/>
                  <a:pt x="1795" y="811"/>
                  <a:pt x="1801" y="921"/>
                </a:cubicBezTo>
                <a:close/>
                <a:moveTo>
                  <a:pt x="2382" y="3234"/>
                </a:moveTo>
                <a:cubicBezTo>
                  <a:pt x="2488" y="3189"/>
                  <a:pt x="2555" y="3072"/>
                  <a:pt x="2618" y="2994"/>
                </a:cubicBezTo>
                <a:cubicBezTo>
                  <a:pt x="2669" y="2932"/>
                  <a:pt x="2778" y="2783"/>
                  <a:pt x="2794" y="2692"/>
                </a:cubicBezTo>
                <a:lnTo>
                  <a:pt x="2391" y="2694"/>
                </a:lnTo>
                <a:lnTo>
                  <a:pt x="2382" y="3234"/>
                </a:lnTo>
                <a:close/>
                <a:moveTo>
                  <a:pt x="2383" y="921"/>
                </a:moveTo>
                <a:lnTo>
                  <a:pt x="2800" y="922"/>
                </a:lnTo>
                <a:cubicBezTo>
                  <a:pt x="2728" y="733"/>
                  <a:pt x="2519" y="473"/>
                  <a:pt x="2383" y="383"/>
                </a:cubicBezTo>
                <a:lnTo>
                  <a:pt x="2383" y="921"/>
                </a:lnTo>
                <a:close/>
                <a:moveTo>
                  <a:pt x="2208" y="3222"/>
                </a:moveTo>
                <a:lnTo>
                  <a:pt x="2209" y="2694"/>
                </a:lnTo>
                <a:lnTo>
                  <a:pt x="1795" y="2694"/>
                </a:lnTo>
                <a:cubicBezTo>
                  <a:pt x="1856" y="2873"/>
                  <a:pt x="2078" y="3164"/>
                  <a:pt x="2208" y="3222"/>
                </a:cubicBezTo>
                <a:close/>
                <a:moveTo>
                  <a:pt x="1082" y="922"/>
                </a:moveTo>
                <a:lnTo>
                  <a:pt x="1601" y="921"/>
                </a:lnTo>
                <a:cubicBezTo>
                  <a:pt x="1662" y="684"/>
                  <a:pt x="1873" y="482"/>
                  <a:pt x="1981" y="333"/>
                </a:cubicBezTo>
                <a:cubicBezTo>
                  <a:pt x="1620" y="386"/>
                  <a:pt x="1197" y="697"/>
                  <a:pt x="1082" y="922"/>
                </a:cubicBezTo>
                <a:close/>
                <a:moveTo>
                  <a:pt x="3026" y="921"/>
                </a:moveTo>
                <a:lnTo>
                  <a:pt x="3508" y="921"/>
                </a:lnTo>
                <a:cubicBezTo>
                  <a:pt x="3422" y="699"/>
                  <a:pt x="2942" y="387"/>
                  <a:pt x="2610" y="333"/>
                </a:cubicBezTo>
                <a:cubicBezTo>
                  <a:pt x="2770" y="540"/>
                  <a:pt x="2785" y="518"/>
                  <a:pt x="2921" y="768"/>
                </a:cubicBezTo>
                <a:cubicBezTo>
                  <a:pt x="2956" y="834"/>
                  <a:pt x="2966" y="889"/>
                  <a:pt x="3026" y="921"/>
                </a:cubicBezTo>
                <a:close/>
                <a:moveTo>
                  <a:pt x="1984" y="3282"/>
                </a:moveTo>
                <a:cubicBezTo>
                  <a:pt x="1954" y="3232"/>
                  <a:pt x="1861" y="3151"/>
                  <a:pt x="1770" y="3014"/>
                </a:cubicBezTo>
                <a:cubicBezTo>
                  <a:pt x="1701" y="2910"/>
                  <a:pt x="1660" y="2810"/>
                  <a:pt x="1589" y="2695"/>
                </a:cubicBezTo>
                <a:lnTo>
                  <a:pt x="1083" y="2694"/>
                </a:lnTo>
                <a:cubicBezTo>
                  <a:pt x="1177" y="2901"/>
                  <a:pt x="1636" y="3248"/>
                  <a:pt x="1984" y="3282"/>
                </a:cubicBezTo>
                <a:close/>
                <a:moveTo>
                  <a:pt x="1704" y="2520"/>
                </a:moveTo>
                <a:lnTo>
                  <a:pt x="2209" y="2518"/>
                </a:lnTo>
                <a:lnTo>
                  <a:pt x="2208" y="1901"/>
                </a:lnTo>
                <a:lnTo>
                  <a:pt x="1585" y="1894"/>
                </a:lnTo>
                <a:cubicBezTo>
                  <a:pt x="1596" y="2162"/>
                  <a:pt x="1655" y="2296"/>
                  <a:pt x="1704" y="2520"/>
                </a:cubicBezTo>
                <a:close/>
                <a:moveTo>
                  <a:pt x="2383" y="1720"/>
                </a:moveTo>
                <a:lnTo>
                  <a:pt x="3002" y="1720"/>
                </a:lnTo>
                <a:cubicBezTo>
                  <a:pt x="3005" y="1532"/>
                  <a:pt x="2949" y="1257"/>
                  <a:pt x="2880" y="1098"/>
                </a:cubicBezTo>
                <a:lnTo>
                  <a:pt x="2392" y="1094"/>
                </a:lnTo>
                <a:lnTo>
                  <a:pt x="2383" y="1720"/>
                </a:lnTo>
                <a:close/>
                <a:moveTo>
                  <a:pt x="1587" y="1713"/>
                </a:moveTo>
                <a:lnTo>
                  <a:pt x="2206" y="1720"/>
                </a:lnTo>
                <a:lnTo>
                  <a:pt x="2208" y="1098"/>
                </a:lnTo>
                <a:lnTo>
                  <a:pt x="2079" y="1094"/>
                </a:lnTo>
                <a:lnTo>
                  <a:pt x="1847" y="1095"/>
                </a:lnTo>
                <a:lnTo>
                  <a:pt x="1789" y="1095"/>
                </a:lnTo>
                <a:lnTo>
                  <a:pt x="1717" y="1095"/>
                </a:lnTo>
                <a:cubicBezTo>
                  <a:pt x="1648" y="1222"/>
                  <a:pt x="1586" y="1540"/>
                  <a:pt x="1587" y="1713"/>
                </a:cubicBezTo>
                <a:close/>
                <a:moveTo>
                  <a:pt x="2383" y="2520"/>
                </a:moveTo>
                <a:cubicBezTo>
                  <a:pt x="2935" y="2520"/>
                  <a:pt x="2889" y="2597"/>
                  <a:pt x="2963" y="2239"/>
                </a:cubicBezTo>
                <a:cubicBezTo>
                  <a:pt x="2986" y="2128"/>
                  <a:pt x="3000" y="2015"/>
                  <a:pt x="3004" y="1899"/>
                </a:cubicBezTo>
                <a:lnTo>
                  <a:pt x="2384" y="1894"/>
                </a:lnTo>
                <a:lnTo>
                  <a:pt x="2383" y="2520"/>
                </a:lnTo>
                <a:close/>
                <a:moveTo>
                  <a:pt x="3186" y="1720"/>
                </a:moveTo>
                <a:lnTo>
                  <a:pt x="3803" y="1720"/>
                </a:lnTo>
                <a:cubicBezTo>
                  <a:pt x="3804" y="1550"/>
                  <a:pt x="3716" y="1206"/>
                  <a:pt x="3625" y="1097"/>
                </a:cubicBezTo>
                <a:lnTo>
                  <a:pt x="3075" y="1095"/>
                </a:lnTo>
                <a:cubicBezTo>
                  <a:pt x="3082" y="1167"/>
                  <a:pt x="3125" y="1289"/>
                  <a:pt x="3142" y="1377"/>
                </a:cubicBezTo>
                <a:cubicBezTo>
                  <a:pt x="3164" y="1493"/>
                  <a:pt x="3170" y="1601"/>
                  <a:pt x="3186" y="1720"/>
                </a:cubicBezTo>
                <a:close/>
                <a:moveTo>
                  <a:pt x="788" y="1718"/>
                </a:moveTo>
                <a:lnTo>
                  <a:pt x="1407" y="1721"/>
                </a:lnTo>
                <a:cubicBezTo>
                  <a:pt x="1419" y="1610"/>
                  <a:pt x="1426" y="1508"/>
                  <a:pt x="1445" y="1399"/>
                </a:cubicBezTo>
                <a:cubicBezTo>
                  <a:pt x="1461" y="1309"/>
                  <a:pt x="1510" y="1169"/>
                  <a:pt x="1512" y="1095"/>
                </a:cubicBezTo>
                <a:lnTo>
                  <a:pt x="965" y="1095"/>
                </a:lnTo>
                <a:cubicBezTo>
                  <a:pt x="862" y="1237"/>
                  <a:pt x="789" y="1521"/>
                  <a:pt x="788" y="1718"/>
                </a:cubicBezTo>
                <a:close/>
                <a:moveTo>
                  <a:pt x="952" y="2519"/>
                </a:moveTo>
                <a:lnTo>
                  <a:pt x="1518" y="2520"/>
                </a:lnTo>
                <a:cubicBezTo>
                  <a:pt x="1469" y="2291"/>
                  <a:pt x="1426" y="2168"/>
                  <a:pt x="1411" y="1908"/>
                </a:cubicBezTo>
                <a:cubicBezTo>
                  <a:pt x="1312" y="1875"/>
                  <a:pt x="915" y="1893"/>
                  <a:pt x="786" y="1896"/>
                </a:cubicBezTo>
                <a:cubicBezTo>
                  <a:pt x="801" y="2177"/>
                  <a:pt x="875" y="2301"/>
                  <a:pt x="952" y="2519"/>
                </a:cubicBezTo>
                <a:close/>
                <a:moveTo>
                  <a:pt x="3073" y="2520"/>
                </a:moveTo>
                <a:lnTo>
                  <a:pt x="3606" y="2520"/>
                </a:lnTo>
                <a:cubicBezTo>
                  <a:pt x="3732" y="2449"/>
                  <a:pt x="3794" y="2062"/>
                  <a:pt x="3807" y="1894"/>
                </a:cubicBezTo>
                <a:lnTo>
                  <a:pt x="3183" y="1895"/>
                </a:lnTo>
                <a:cubicBezTo>
                  <a:pt x="3161" y="2157"/>
                  <a:pt x="3122" y="2284"/>
                  <a:pt x="3073" y="2520"/>
                </a:cubicBez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8" name="Заголовок 7"/>
          <p:cNvSpPr>
            <a:spLocks noGrp="1"/>
          </p:cNvSpPr>
          <p:nvPr>
            <p:ph type="title"/>
          </p:nvPr>
        </p:nvSpPr>
        <p:spPr>
          <a:xfrm>
            <a:off x="720724" y="213921"/>
            <a:ext cx="9404351" cy="656030"/>
          </a:xfrm>
        </p:spPr>
        <p:txBody>
          <a:bodyPr>
            <a:normAutofit/>
          </a:bodyPr>
          <a:lstStyle>
            <a:lvl1pPr>
              <a:defRPr sz="2400">
                <a:solidFill>
                  <a:schemeClr val="accent1"/>
                </a:solidFill>
              </a:defRPr>
            </a:lvl1pPr>
          </a:lstStyle>
          <a:p>
            <a:r>
              <a:rPr lang="ru-RU" dirty="0"/>
              <a:t>Образец заголовка</a:t>
            </a:r>
          </a:p>
        </p:txBody>
      </p:sp>
      <p:sp>
        <p:nvSpPr>
          <p:cNvPr id="19" name="Прямоугольник 18"/>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Tree>
    <p:extLst>
      <p:ext uri="{BB962C8B-B14F-4D97-AF65-F5344CB8AC3E}">
        <p14:creationId xmlns:p14="http://schemas.microsoft.com/office/powerpoint/2010/main" val="196097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a:t>Образец заголовка</a:t>
            </a:r>
            <a:r>
              <a:rPr lang="en-US" dirty="0"/>
              <a:t> </a:t>
            </a:r>
            <a:endParaRPr lang="ru-RU" dirty="0"/>
          </a:p>
        </p:txBody>
      </p:sp>
      <p:sp>
        <p:nvSpPr>
          <p:cNvPr id="4" name="Объект 3"/>
          <p:cNvSpPr>
            <a:spLocks noGrp="1"/>
          </p:cNvSpPr>
          <p:nvPr>
            <p:ph sz="quarter" idx="10"/>
          </p:nvPr>
        </p:nvSpPr>
        <p:spPr>
          <a:xfrm>
            <a:off x="571500" y="1196975"/>
            <a:ext cx="11277600" cy="5221288"/>
          </a:xfrm>
        </p:spPr>
        <p:txBody>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32056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a:t>Образец заголовка</a:t>
            </a:r>
          </a:p>
        </p:txBody>
      </p:sp>
      <p:sp>
        <p:nvSpPr>
          <p:cNvPr id="9" name="Объект 2"/>
          <p:cNvSpPr>
            <a:spLocks noGrp="1"/>
          </p:cNvSpPr>
          <p:nvPr>
            <p:ph idx="1"/>
          </p:nvPr>
        </p:nvSpPr>
        <p:spPr>
          <a:xfrm>
            <a:off x="720723" y="1260475"/>
            <a:ext cx="11136315" cy="5152500"/>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38357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ный слайд">
    <p:spTree>
      <p:nvGrpSpPr>
        <p:cNvPr id="1" name=""/>
        <p:cNvGrpSpPr/>
        <p:nvPr/>
      </p:nvGrpSpPr>
      <p:grpSpPr>
        <a:xfrm>
          <a:off x="0" y="0"/>
          <a:ext cx="0" cy="0"/>
          <a:chOff x="0" y="0"/>
          <a:chExt cx="0" cy="0"/>
        </a:xfrm>
      </p:grpSpPr>
      <p:sp>
        <p:nvSpPr>
          <p:cNvPr id="25" name="Текст 2"/>
          <p:cNvSpPr>
            <a:spLocks noGrp="1"/>
          </p:cNvSpPr>
          <p:nvPr>
            <p:ph type="body" idx="1" hasCustomPrompt="1"/>
          </p:nvPr>
        </p:nvSpPr>
        <p:spPr>
          <a:xfrm>
            <a:off x="3554413" y="3409857"/>
            <a:ext cx="7202487" cy="2035367"/>
          </a:xfrm>
          <a:prstGeom prst="rect">
            <a:avLst/>
          </a:prstGeom>
        </p:spPr>
        <p:txBody>
          <a:bodyPr anchor="t">
            <a:noAutofit/>
          </a:bodyPr>
          <a:lstStyle>
            <a:lvl1pPr marL="0" indent="0">
              <a:spcBef>
                <a:spcPts val="0"/>
              </a:spcBef>
              <a:buNone/>
              <a:defRPr sz="1800">
                <a:solidFill>
                  <a:schemeClr val="accent5"/>
                </a:solidFill>
                <a:latin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Описание раздела</a:t>
            </a:r>
          </a:p>
        </p:txBody>
      </p:sp>
      <p:sp>
        <p:nvSpPr>
          <p:cNvPr id="24" name="Заголовок 1"/>
          <p:cNvSpPr>
            <a:spLocks noGrp="1"/>
          </p:cNvSpPr>
          <p:nvPr>
            <p:ph type="title" hasCustomPrompt="1"/>
          </p:nvPr>
        </p:nvSpPr>
        <p:spPr>
          <a:xfrm>
            <a:off x="3554413" y="1257300"/>
            <a:ext cx="7202487" cy="1293742"/>
          </a:xfrm>
          <a:prstGeom prst="rect">
            <a:avLst/>
          </a:prstGeom>
        </p:spPr>
        <p:txBody>
          <a:bodyPr anchor="b">
            <a:normAutofit/>
          </a:bodyPr>
          <a:lstStyle>
            <a:lvl1pPr algn="l">
              <a:lnSpc>
                <a:spcPct val="100000"/>
              </a:lnSpc>
              <a:defRPr sz="2400" b="0" cap="none" baseline="0">
                <a:solidFill>
                  <a:schemeClr val="accent4"/>
                </a:solidFill>
                <a:latin typeface="Verdana" panose="020B0604030504040204" pitchFamily="34" charset="0"/>
              </a:defRPr>
            </a:lvl1pPr>
          </a:lstStyle>
          <a:p>
            <a:r>
              <a:rPr lang="ru-RU" dirty="0"/>
              <a:t>Название раздела</a:t>
            </a:r>
            <a:br>
              <a:rPr lang="en-US" dirty="0"/>
            </a:br>
            <a:r>
              <a:rPr lang="ru-RU" dirty="0"/>
              <a:t>в две строки</a:t>
            </a:r>
          </a:p>
        </p:txBody>
      </p:sp>
      <p:sp>
        <p:nvSpPr>
          <p:cNvPr id="13" name="Текст 15"/>
          <p:cNvSpPr>
            <a:spLocks noGrp="1"/>
          </p:cNvSpPr>
          <p:nvPr>
            <p:ph type="body" sz="quarter" idx="11" hasCustomPrompt="1"/>
          </p:nvPr>
        </p:nvSpPr>
        <p:spPr>
          <a:xfrm>
            <a:off x="1349829" y="3429000"/>
            <a:ext cx="1412422" cy="540000"/>
          </a:xfrm>
          <a:prstGeom prst="rect">
            <a:avLst/>
          </a:prstGeom>
        </p:spPr>
        <p:txBody>
          <a:bodyPr anchor="b" anchorCtr="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6600" b="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a:t>
            </a:r>
            <a:endParaRPr lang="ru-RU" dirty="0"/>
          </a:p>
        </p:txBody>
      </p:sp>
      <p:cxnSp>
        <p:nvCxnSpPr>
          <p:cNvPr id="8" name="Прямая соединительная линия 7"/>
          <p:cNvCxnSpPr/>
          <p:nvPr userDrawn="1"/>
        </p:nvCxnSpPr>
        <p:spPr>
          <a:xfrm>
            <a:off x="2921976" y="2860022"/>
            <a:ext cx="0" cy="1140480"/>
          </a:xfrm>
          <a:prstGeom prst="line">
            <a:avLst/>
          </a:prstGeom>
          <a:ln w="19050">
            <a:solidFill>
              <a:srgbClr val="6F00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a:off x="3554413" y="2691461"/>
            <a:ext cx="7202487" cy="0"/>
          </a:xfrm>
          <a:prstGeom prst="line">
            <a:avLst/>
          </a:prstGeom>
          <a:ln w="19050">
            <a:solidFill>
              <a:srgbClr val="435059"/>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25"/>
          </p:nvPr>
        </p:nvSpPr>
        <p:spPr>
          <a:xfrm>
            <a:off x="3554413" y="2831881"/>
            <a:ext cx="7202487" cy="395288"/>
          </a:xfrm>
          <a:prstGeom prst="rect">
            <a:avLst/>
          </a:prstGeom>
        </p:spPr>
        <p:txBody>
          <a:bodyPr>
            <a:norm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12" name="Прямоугольник 11"/>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5637" y="279741"/>
            <a:ext cx="1189162" cy="642407"/>
          </a:xfrm>
          <a:prstGeom prst="rect">
            <a:avLst/>
          </a:prstGeom>
        </p:spPr>
      </p:pic>
    </p:spTree>
    <p:extLst>
      <p:ext uri="{BB962C8B-B14F-4D97-AF65-F5344CB8AC3E}">
        <p14:creationId xmlns:p14="http://schemas.microsoft.com/office/powerpoint/2010/main" val="2395291761"/>
      </p:ext>
    </p:extLst>
  </p:cSld>
  <p:clrMapOvr>
    <a:masterClrMapping/>
  </p:clrMapOvr>
  <p:extLst>
    <p:ext uri="{DCECCB84-F9BA-43D5-87BE-67443E8EF086}">
      <p15:sldGuideLst xmlns:p15="http://schemas.microsoft.com/office/powerpoint/2012/main">
        <p15:guide id="1" pos="677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бъект и цитата">
    <p:spTree>
      <p:nvGrpSpPr>
        <p:cNvPr id="1" name=""/>
        <p:cNvGrpSpPr/>
        <p:nvPr/>
      </p:nvGrpSpPr>
      <p:grpSpPr>
        <a:xfrm>
          <a:off x="0" y="0"/>
          <a:ext cx="0" cy="0"/>
          <a:chOff x="0" y="0"/>
          <a:chExt cx="0" cy="0"/>
        </a:xfrm>
      </p:grpSpPr>
      <p:sp>
        <p:nvSpPr>
          <p:cNvPr id="10" name="Объект 2"/>
          <p:cNvSpPr>
            <a:spLocks noGrp="1"/>
          </p:cNvSpPr>
          <p:nvPr>
            <p:ph idx="16"/>
          </p:nvPr>
        </p:nvSpPr>
        <p:spPr>
          <a:xfrm>
            <a:off x="720723" y="3384303"/>
            <a:ext cx="11136315" cy="3028671"/>
          </a:xfrm>
          <a:prstGeom prst="rect">
            <a:avLst/>
          </a:prstGeom>
          <a:ln>
            <a:noFill/>
          </a:ln>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8" name="Заголовок 7"/>
          <p:cNvSpPr>
            <a:spLocks noGrp="1"/>
          </p:cNvSpPr>
          <p:nvPr>
            <p:ph type="title"/>
          </p:nvPr>
        </p:nvSpPr>
        <p:spPr/>
        <p:txBody>
          <a:bodyPr/>
          <a:lstStyle/>
          <a:p>
            <a:r>
              <a:rPr lang="ru-RU"/>
              <a:t>Образец заголовка</a:t>
            </a:r>
          </a:p>
        </p:txBody>
      </p:sp>
      <p:sp>
        <p:nvSpPr>
          <p:cNvPr id="5" name="Объект 9"/>
          <p:cNvSpPr>
            <a:spLocks noGrp="1"/>
          </p:cNvSpPr>
          <p:nvPr>
            <p:ph sz="quarter" idx="15"/>
          </p:nvPr>
        </p:nvSpPr>
        <p:spPr>
          <a:xfrm>
            <a:off x="8016776" y="1499987"/>
            <a:ext cx="3840261" cy="1496966"/>
          </a:xfrm>
          <a:prstGeom prst="rect">
            <a:avLst/>
          </a:prstGeom>
        </p:spPr>
        <p:txBody>
          <a:bodyPr>
            <a:normAutofit/>
          </a:bodyPr>
          <a:lstStyle>
            <a:lvl1pPr>
              <a:defRPr sz="2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p:txBody>
      </p:sp>
      <p:sp>
        <p:nvSpPr>
          <p:cNvPr id="9" name="Объект 1"/>
          <p:cNvSpPr txBox="1">
            <a:spLocks/>
          </p:cNvSpPr>
          <p:nvPr userDrawn="1"/>
        </p:nvSpPr>
        <p:spPr>
          <a:xfrm>
            <a:off x="7423260" y="1431091"/>
            <a:ext cx="481037" cy="360040"/>
          </a:xfrm>
          <a:prstGeom prst="rect">
            <a:avLst/>
          </a:prstGeom>
        </p:spPr>
        <p:txBody>
          <a:bodyPr vert="horz" lIns="0" tIns="0" rIns="0" bIns="0" rtlCol="0" anchor="ctr">
            <a:noAutofit/>
          </a:bodyPr>
          <a:lstStyle>
            <a:lvl1pPr marL="0" indent="0" algn="l" defTabSz="914400" rtl="0" eaLnBrk="1" latinLnBrk="0" hangingPunct="1">
              <a:spcBef>
                <a:spcPts val="1000"/>
              </a:spcBef>
              <a:buFont typeface="Arial" panose="020B0604020202020204" pitchFamily="34" charset="0"/>
              <a:buNone/>
              <a:defRPr sz="1200" kern="1200">
                <a:solidFill>
                  <a:schemeClr val="tx1"/>
                </a:solidFill>
                <a:latin typeface="+mn-lt"/>
                <a:ea typeface="+mn-ea"/>
                <a:cs typeface="+mn-cs"/>
              </a:defRPr>
            </a:lvl1pPr>
            <a:lvl2pPr marL="180975" indent="-180975" algn="l" defTabSz="914400" rtl="0" eaLnBrk="1" latinLnBrk="0" hangingPunct="1">
              <a:spcBef>
                <a:spcPts val="10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355600" indent="-174625" algn="l" defTabSz="914400" rtl="0" eaLnBrk="1" latinLnBrk="0" hangingPunct="1">
              <a:spcBef>
                <a:spcPts val="500"/>
              </a:spcBef>
              <a:buClr>
                <a:schemeClr val="accent5"/>
              </a:buClr>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6000" dirty="0">
                <a:solidFill>
                  <a:schemeClr val="accent1"/>
                </a:solidFill>
              </a:rPr>
              <a:t>«</a:t>
            </a:r>
          </a:p>
        </p:txBody>
      </p:sp>
      <p:sp>
        <p:nvSpPr>
          <p:cNvPr id="7" name="Объект 6"/>
          <p:cNvSpPr>
            <a:spLocks noGrp="1"/>
          </p:cNvSpPr>
          <p:nvPr>
            <p:ph sz="quarter" idx="17"/>
          </p:nvPr>
        </p:nvSpPr>
        <p:spPr>
          <a:xfrm>
            <a:off x="714375" y="1257300"/>
            <a:ext cx="5826125" cy="1808163"/>
          </a:xfrm>
        </p:spPr>
        <p:txBody>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281795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720724" y="1257300"/>
            <a:ext cx="5299076" cy="5159375"/>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4" name="Объект 3"/>
          <p:cNvSpPr>
            <a:spLocks noGrp="1"/>
          </p:cNvSpPr>
          <p:nvPr>
            <p:ph sz="half" idx="2"/>
          </p:nvPr>
        </p:nvSpPr>
        <p:spPr>
          <a:xfrm>
            <a:off x="6563355" y="1257300"/>
            <a:ext cx="5299200" cy="5159375"/>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8" name="Заголовок 7"/>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84498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бъекта и Объект с заголовком">
    <p:spTree>
      <p:nvGrpSpPr>
        <p:cNvPr id="1" name=""/>
        <p:cNvGrpSpPr/>
        <p:nvPr/>
      </p:nvGrpSpPr>
      <p:grpSpPr>
        <a:xfrm>
          <a:off x="0" y="0"/>
          <a:ext cx="0" cy="0"/>
          <a:chOff x="0" y="0"/>
          <a:chExt cx="0" cy="0"/>
        </a:xfrm>
      </p:grpSpPr>
      <p:sp>
        <p:nvSpPr>
          <p:cNvPr id="3" name="Объект 2"/>
          <p:cNvSpPr>
            <a:spLocks noGrp="1"/>
          </p:cNvSpPr>
          <p:nvPr>
            <p:ph sz="half" idx="1"/>
          </p:nvPr>
        </p:nvSpPr>
        <p:spPr>
          <a:xfrm>
            <a:off x="720724" y="1257300"/>
            <a:ext cx="5299076" cy="5159375"/>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4" name="Объект 3"/>
          <p:cNvSpPr>
            <a:spLocks noGrp="1"/>
          </p:cNvSpPr>
          <p:nvPr>
            <p:ph sz="half" idx="2"/>
          </p:nvPr>
        </p:nvSpPr>
        <p:spPr>
          <a:xfrm>
            <a:off x="6563369" y="1803041"/>
            <a:ext cx="5299200" cy="4613634"/>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8" name="Заголовок 7"/>
          <p:cNvSpPr>
            <a:spLocks noGrp="1"/>
          </p:cNvSpPr>
          <p:nvPr>
            <p:ph type="title"/>
          </p:nvPr>
        </p:nvSpPr>
        <p:spPr/>
        <p:txBody>
          <a:bodyPr/>
          <a:lstStyle/>
          <a:p>
            <a:r>
              <a:rPr lang="ru-RU"/>
              <a:t>Образец заголовка</a:t>
            </a:r>
          </a:p>
        </p:txBody>
      </p:sp>
      <p:sp>
        <p:nvSpPr>
          <p:cNvPr id="10" name="Текст 16"/>
          <p:cNvSpPr>
            <a:spLocks noGrp="1"/>
          </p:cNvSpPr>
          <p:nvPr>
            <p:ph type="body" sz="quarter" idx="25"/>
          </p:nvPr>
        </p:nvSpPr>
        <p:spPr>
          <a:xfrm>
            <a:off x="6563369" y="1260474"/>
            <a:ext cx="5299200"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Tree>
    <p:extLst>
      <p:ext uri="{BB962C8B-B14F-4D97-AF65-F5344CB8AC3E}">
        <p14:creationId xmlns:p14="http://schemas.microsoft.com/office/powerpoint/2010/main" val="321848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Два объекта и изображение с заголовками (вертик.)">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a:t>Образец заголовка</a:t>
            </a:r>
          </a:p>
        </p:txBody>
      </p:sp>
      <p:sp>
        <p:nvSpPr>
          <p:cNvPr id="7" name="Объект 3"/>
          <p:cNvSpPr>
            <a:spLocks noGrp="1"/>
          </p:cNvSpPr>
          <p:nvPr>
            <p:ph sz="half" idx="2"/>
          </p:nvPr>
        </p:nvSpPr>
        <p:spPr>
          <a:xfrm>
            <a:off x="6563359" y="1803041"/>
            <a:ext cx="5299076" cy="2673165"/>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8" name="Текст 16"/>
          <p:cNvSpPr>
            <a:spLocks noGrp="1"/>
          </p:cNvSpPr>
          <p:nvPr>
            <p:ph type="body" sz="quarter" idx="25"/>
          </p:nvPr>
        </p:nvSpPr>
        <p:spPr>
          <a:xfrm>
            <a:off x="6563359" y="1260474"/>
            <a:ext cx="5299076"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9" name="Объект 3"/>
          <p:cNvSpPr>
            <a:spLocks noGrp="1"/>
          </p:cNvSpPr>
          <p:nvPr>
            <p:ph sz="half" idx="27"/>
          </p:nvPr>
        </p:nvSpPr>
        <p:spPr>
          <a:xfrm>
            <a:off x="719137" y="1803041"/>
            <a:ext cx="5299076" cy="2673165"/>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10" name="Текст 16"/>
          <p:cNvSpPr>
            <a:spLocks noGrp="1"/>
          </p:cNvSpPr>
          <p:nvPr>
            <p:ph type="body" sz="quarter" idx="28"/>
          </p:nvPr>
        </p:nvSpPr>
        <p:spPr>
          <a:xfrm>
            <a:off x="719137" y="1260474"/>
            <a:ext cx="5299076"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11" name="Объект 3"/>
          <p:cNvSpPr>
            <a:spLocks noGrp="1"/>
          </p:cNvSpPr>
          <p:nvPr>
            <p:ph sz="half" idx="29"/>
          </p:nvPr>
        </p:nvSpPr>
        <p:spPr>
          <a:xfrm>
            <a:off x="719136" y="5175893"/>
            <a:ext cx="11137901" cy="1240782"/>
          </a:xfrm>
          <a:prstGeom prst="rect">
            <a:avLst/>
          </a:prstGeom>
        </p:spPr>
        <p:txBody>
          <a:bodyPr/>
          <a:lstStyle/>
          <a:p>
            <a:pPr lvl="0"/>
            <a:r>
              <a:rPr lang="ru-RU" dirty="0"/>
              <a:t>Образец текста</a:t>
            </a:r>
          </a:p>
          <a:p>
            <a:pPr lvl="1"/>
            <a:r>
              <a:rPr lang="ru-RU" dirty="0"/>
              <a:t>Второй уровень</a:t>
            </a:r>
          </a:p>
        </p:txBody>
      </p:sp>
      <p:sp>
        <p:nvSpPr>
          <p:cNvPr id="12" name="Текст 16"/>
          <p:cNvSpPr>
            <a:spLocks noGrp="1"/>
          </p:cNvSpPr>
          <p:nvPr>
            <p:ph type="body" sz="quarter" idx="30"/>
          </p:nvPr>
        </p:nvSpPr>
        <p:spPr>
          <a:xfrm>
            <a:off x="719136" y="4633326"/>
            <a:ext cx="11137901"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Tree>
    <p:extLst>
      <p:ext uri="{BB962C8B-B14F-4D97-AF65-F5344CB8AC3E}">
        <p14:creationId xmlns:p14="http://schemas.microsoft.com/office/powerpoint/2010/main" val="361481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a:t>Образец заголовка</a:t>
            </a:r>
          </a:p>
        </p:txBody>
      </p:sp>
      <p:sp>
        <p:nvSpPr>
          <p:cNvPr id="10" name="Объект 2"/>
          <p:cNvSpPr>
            <a:spLocks noGrp="1"/>
          </p:cNvSpPr>
          <p:nvPr>
            <p:ph sz="half" idx="1"/>
          </p:nvPr>
        </p:nvSpPr>
        <p:spPr>
          <a:xfrm>
            <a:off x="720723" y="1257301"/>
            <a:ext cx="11149014" cy="2963788"/>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11" name="Объект 2"/>
          <p:cNvSpPr>
            <a:spLocks noGrp="1"/>
          </p:cNvSpPr>
          <p:nvPr>
            <p:ph sz="half" idx="15"/>
          </p:nvPr>
        </p:nvSpPr>
        <p:spPr>
          <a:xfrm>
            <a:off x="708024" y="4365103"/>
            <a:ext cx="11149014" cy="2051572"/>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79981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Шесть объектов и шесть изображений с заголовками">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a:t>Образец заголовка</a:t>
            </a:r>
          </a:p>
        </p:txBody>
      </p:sp>
      <p:sp>
        <p:nvSpPr>
          <p:cNvPr id="3" name="Объект 9"/>
          <p:cNvSpPr>
            <a:spLocks noGrp="1"/>
          </p:cNvSpPr>
          <p:nvPr>
            <p:ph sz="quarter" idx="18"/>
          </p:nvPr>
        </p:nvSpPr>
        <p:spPr>
          <a:xfrm>
            <a:off x="728015" y="170538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4" name="Текст 16"/>
          <p:cNvSpPr>
            <a:spLocks noGrp="1"/>
          </p:cNvSpPr>
          <p:nvPr>
            <p:ph type="body" sz="quarter" idx="19"/>
          </p:nvPr>
        </p:nvSpPr>
        <p:spPr>
          <a:xfrm>
            <a:off x="728015" y="125888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5" name="Объект 9"/>
          <p:cNvSpPr>
            <a:spLocks noGrp="1"/>
          </p:cNvSpPr>
          <p:nvPr>
            <p:ph sz="quarter" idx="20"/>
          </p:nvPr>
        </p:nvSpPr>
        <p:spPr>
          <a:xfrm>
            <a:off x="728015" y="340854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6" name="Текст 16"/>
          <p:cNvSpPr>
            <a:spLocks noGrp="1"/>
          </p:cNvSpPr>
          <p:nvPr>
            <p:ph type="body" sz="quarter" idx="21"/>
          </p:nvPr>
        </p:nvSpPr>
        <p:spPr>
          <a:xfrm>
            <a:off x="728015" y="296204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7" name="Объект 9"/>
          <p:cNvSpPr>
            <a:spLocks noGrp="1"/>
          </p:cNvSpPr>
          <p:nvPr>
            <p:ph sz="quarter" idx="22"/>
          </p:nvPr>
        </p:nvSpPr>
        <p:spPr>
          <a:xfrm>
            <a:off x="728015" y="5129349"/>
            <a:ext cx="5263482" cy="1287327"/>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9" name="Текст 16"/>
          <p:cNvSpPr>
            <a:spLocks noGrp="1"/>
          </p:cNvSpPr>
          <p:nvPr>
            <p:ph type="body" sz="quarter" idx="23"/>
          </p:nvPr>
        </p:nvSpPr>
        <p:spPr>
          <a:xfrm>
            <a:off x="728015" y="4660078"/>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16" name="Объект 9"/>
          <p:cNvSpPr>
            <a:spLocks noGrp="1"/>
          </p:cNvSpPr>
          <p:nvPr>
            <p:ph sz="quarter" idx="24"/>
          </p:nvPr>
        </p:nvSpPr>
        <p:spPr>
          <a:xfrm>
            <a:off x="6598967" y="170538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17" name="Текст 16"/>
          <p:cNvSpPr>
            <a:spLocks noGrp="1"/>
          </p:cNvSpPr>
          <p:nvPr>
            <p:ph type="body" sz="quarter" idx="25"/>
          </p:nvPr>
        </p:nvSpPr>
        <p:spPr>
          <a:xfrm>
            <a:off x="6598967" y="125888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18" name="Объект 9"/>
          <p:cNvSpPr>
            <a:spLocks noGrp="1"/>
          </p:cNvSpPr>
          <p:nvPr>
            <p:ph sz="quarter" idx="26"/>
          </p:nvPr>
        </p:nvSpPr>
        <p:spPr>
          <a:xfrm>
            <a:off x="6598967" y="340854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19" name="Текст 16"/>
          <p:cNvSpPr>
            <a:spLocks noGrp="1"/>
          </p:cNvSpPr>
          <p:nvPr>
            <p:ph type="body" sz="quarter" idx="27"/>
          </p:nvPr>
        </p:nvSpPr>
        <p:spPr>
          <a:xfrm>
            <a:off x="6598967" y="296204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
        <p:nvSpPr>
          <p:cNvPr id="20" name="Объект 9"/>
          <p:cNvSpPr>
            <a:spLocks noGrp="1"/>
          </p:cNvSpPr>
          <p:nvPr>
            <p:ph sz="quarter" idx="28"/>
          </p:nvPr>
        </p:nvSpPr>
        <p:spPr>
          <a:xfrm>
            <a:off x="6598967" y="5129349"/>
            <a:ext cx="5263482" cy="1287327"/>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a:t>Образец текста</a:t>
            </a:r>
          </a:p>
          <a:p>
            <a:pPr lvl="1"/>
            <a:r>
              <a:rPr lang="ru-RU" dirty="0"/>
              <a:t>Второй уровень</a:t>
            </a:r>
          </a:p>
          <a:p>
            <a:pPr lvl="2"/>
            <a:r>
              <a:rPr lang="ru-RU" dirty="0"/>
              <a:t>Третий уровень</a:t>
            </a:r>
          </a:p>
        </p:txBody>
      </p:sp>
      <p:sp>
        <p:nvSpPr>
          <p:cNvPr id="21" name="Текст 16"/>
          <p:cNvSpPr>
            <a:spLocks noGrp="1"/>
          </p:cNvSpPr>
          <p:nvPr>
            <p:ph type="body" sz="quarter" idx="29"/>
          </p:nvPr>
        </p:nvSpPr>
        <p:spPr>
          <a:xfrm>
            <a:off x="6598967" y="4660078"/>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a:t>Образец текста</a:t>
            </a:r>
          </a:p>
        </p:txBody>
      </p:sp>
    </p:spTree>
    <p:extLst>
      <p:ext uri="{BB962C8B-B14F-4D97-AF65-F5344CB8AC3E}">
        <p14:creationId xmlns:p14="http://schemas.microsoft.com/office/powerpoint/2010/main" val="380145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userDrawn="1"/>
        </p:nvSpPr>
        <p:spPr>
          <a:xfrm>
            <a:off x="11544300" y="6523847"/>
            <a:ext cx="538930" cy="338554"/>
          </a:xfrm>
          <a:prstGeom prst="rect">
            <a:avLst/>
          </a:prstGeom>
        </p:spPr>
        <p:txBody>
          <a:bodyPr wrap="none">
            <a:spAutoFit/>
          </a:bodyPr>
          <a:lstStyle/>
          <a:p>
            <a:fld id="{6AEBC907-F46C-43DB-891C-FAF67FA8713C}" type="slidenum">
              <a:rPr lang="ru-RU" sz="1600" smtClean="0">
                <a:solidFill>
                  <a:schemeClr val="accent1"/>
                </a:solidFill>
                <a:latin typeface="Verdana" panose="020B0604030504040204" pitchFamily="34" charset="0"/>
                <a:ea typeface="Verdana" panose="020B0604030504040204" pitchFamily="34" charset="0"/>
                <a:cs typeface="Verdana" panose="020B0604030504040204" pitchFamily="34" charset="0"/>
              </a:rPr>
              <a:pPr/>
              <a:t>‹#›</a:t>
            </a:fld>
            <a:endParaRPr lang="ru-RU" sz="16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Прямая соединительная линия 7"/>
          <p:cNvCxnSpPr/>
          <p:nvPr userDrawn="1"/>
        </p:nvCxnSpPr>
        <p:spPr>
          <a:xfrm>
            <a:off x="11499877" y="6603023"/>
            <a:ext cx="0" cy="254977"/>
          </a:xfrm>
          <a:prstGeom prst="line">
            <a:avLst/>
          </a:prstGeom>
          <a:ln w="12700">
            <a:solidFill>
              <a:srgbClr val="6F006B"/>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pic>
        <p:nvPicPr>
          <p:cNvPr id="10" name="Рисунок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
        <p:nvSpPr>
          <p:cNvPr id="11" name="Title Placeholder 1"/>
          <p:cNvSpPr>
            <a:spLocks noGrp="1"/>
          </p:cNvSpPr>
          <p:nvPr>
            <p:ph type="title"/>
          </p:nvPr>
        </p:nvSpPr>
        <p:spPr>
          <a:xfrm>
            <a:off x="720724" y="200297"/>
            <a:ext cx="9700533" cy="669653"/>
          </a:xfrm>
          <a:prstGeom prst="rect">
            <a:avLst/>
          </a:prstGeom>
        </p:spPr>
        <p:txBody>
          <a:bodyPr vert="horz" lIns="0" tIns="0" rIns="0" bIns="0" rtlCol="0" anchor="ctr">
            <a:normAutofit/>
          </a:bodyPr>
          <a:lstStyle/>
          <a:p>
            <a:r>
              <a:rPr lang="ru-RU" dirty="0"/>
              <a:t>Образец заголовка</a:t>
            </a:r>
          </a:p>
        </p:txBody>
      </p:sp>
      <p:sp>
        <p:nvSpPr>
          <p:cNvPr id="12" name="Text Placeholder 2"/>
          <p:cNvSpPr>
            <a:spLocks noGrp="1"/>
          </p:cNvSpPr>
          <p:nvPr>
            <p:ph type="body" idx="1"/>
          </p:nvPr>
        </p:nvSpPr>
        <p:spPr>
          <a:xfrm>
            <a:off x="720724" y="1260475"/>
            <a:ext cx="11136314" cy="5152500"/>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p:txBody>
      </p:sp>
      <p:cxnSp>
        <p:nvCxnSpPr>
          <p:cNvPr id="13" name="Прямая соединительная линия 12"/>
          <p:cNvCxnSpPr/>
          <p:nvPr userDrawn="1"/>
        </p:nvCxnSpPr>
        <p:spPr>
          <a:xfrm>
            <a:off x="206618" y="1059997"/>
            <a:ext cx="11650420" cy="0"/>
          </a:xfrm>
          <a:prstGeom prst="line">
            <a:avLst/>
          </a:prstGeom>
          <a:ln w="28575">
            <a:solidFill>
              <a:srgbClr val="6F00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67" r:id="rId5"/>
    <p:sldLayoutId id="2147483662" r:id="rId6"/>
    <p:sldLayoutId id="2147483655" r:id="rId7"/>
    <p:sldLayoutId id="2147483656" r:id="rId8"/>
    <p:sldLayoutId id="2147483663" r:id="rId9"/>
    <p:sldLayoutId id="2147483668" r:id="rId10"/>
    <p:sldLayoutId id="2147483665" r:id="rId11"/>
    <p:sldLayoutId id="2147483669" r:id="rId12"/>
    <p:sldLayoutId id="2147483666" r:id="rId13"/>
    <p:sldLayoutId id="2147483659" r:id="rId14"/>
    <p:sldLayoutId id="2147483660" r:id="rId15"/>
    <p:sldLayoutId id="2147483661" r:id="rId16"/>
    <p:sldLayoutId id="2147483670" r:id="rId17"/>
  </p:sldLayoutIdLst>
  <p:txStyles>
    <p:titleStyle>
      <a:lvl1pPr algn="l" defTabSz="914400" rtl="0" eaLnBrk="1" latinLnBrk="0" hangingPunct="1">
        <a:lnSpc>
          <a:spcPct val="90000"/>
        </a:lnSpc>
        <a:spcBef>
          <a:spcPct val="0"/>
        </a:spcBef>
        <a:buNone/>
        <a:defRPr sz="2400"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7469" userDrawn="1">
          <p15:clr>
            <a:srgbClr val="F26B43"/>
          </p15:clr>
        </p15:guide>
        <p15:guide id="3" pos="3840" userDrawn="1">
          <p15:clr>
            <a:srgbClr val="F26B43"/>
          </p15:clr>
        </p15:guide>
        <p15:guide id="4" pos="450" userDrawn="1">
          <p15:clr>
            <a:srgbClr val="F26B43"/>
          </p15:clr>
        </p15:guide>
        <p15:guide id="5" orient="horz" pos="792" userDrawn="1">
          <p15:clr>
            <a:srgbClr val="F26B43"/>
          </p15:clr>
        </p15:guide>
        <p15:guide id="6" orient="horz" pos="4162"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72657" y="2426998"/>
            <a:ext cx="5551714" cy="1940187"/>
          </a:xfrm>
        </p:spPr>
        <p:txBody>
          <a:bodyPr>
            <a:normAutofit fontScale="90000"/>
          </a:bodyPr>
          <a:lstStyle/>
          <a:p>
            <a:pPr>
              <a:spcBef>
                <a:spcPts val="1800"/>
              </a:spcBef>
            </a:pPr>
            <a:r>
              <a:rPr lang="ru-RU" sz="2800" dirty="0">
                <a:ea typeface="Verdana" panose="020B0604030504040204" pitchFamily="34" charset="0"/>
                <a:cs typeface="Verdana" panose="020B0604030504040204" pitchFamily="34" charset="0"/>
              </a:rPr>
              <a:t>Создание нового бизнеса и нового направления в холдинговой структуре</a:t>
            </a:r>
            <a:r>
              <a:rPr lang="en-US" sz="2800" dirty="0">
                <a:ea typeface="Verdana" panose="020B0604030504040204" pitchFamily="34" charset="0"/>
                <a:cs typeface="Verdana" panose="020B0604030504040204" pitchFamily="34" charset="0"/>
              </a:rPr>
              <a:t>.</a:t>
            </a:r>
            <a:r>
              <a:rPr lang="ru-RU" sz="2800" dirty="0">
                <a:ea typeface="Verdana" panose="020B0604030504040204" pitchFamily="34" charset="0"/>
                <a:cs typeface="Verdana" panose="020B0604030504040204" pitchFamily="34" charset="0"/>
              </a:rPr>
              <a:t> О проблемах IT-маневра и не только</a:t>
            </a:r>
            <a:endParaRPr lang="ru-RU" sz="3200" dirty="0"/>
          </a:p>
        </p:txBody>
      </p:sp>
      <p:sp>
        <p:nvSpPr>
          <p:cNvPr id="6" name="Текст 5"/>
          <p:cNvSpPr>
            <a:spLocks noGrp="1"/>
          </p:cNvSpPr>
          <p:nvPr>
            <p:ph type="body" sz="quarter" idx="15"/>
          </p:nvPr>
        </p:nvSpPr>
        <p:spPr>
          <a:xfrm>
            <a:off x="5016137" y="4663472"/>
            <a:ext cx="6073200" cy="369849"/>
          </a:xfrm>
        </p:spPr>
        <p:txBody>
          <a:bodyPr/>
          <a:lstStyle/>
          <a:p>
            <a:r>
              <a:rPr lang="ru-RU" dirty="0"/>
              <a:t>Мария Никонова</a:t>
            </a:r>
          </a:p>
        </p:txBody>
      </p:sp>
      <p:sp>
        <p:nvSpPr>
          <p:cNvPr id="7" name="Текст 6"/>
          <p:cNvSpPr>
            <a:spLocks noGrp="1"/>
          </p:cNvSpPr>
          <p:nvPr>
            <p:ph type="body" sz="quarter" idx="16"/>
          </p:nvPr>
        </p:nvSpPr>
        <p:spPr>
          <a:xfrm>
            <a:off x="5016137" y="5641235"/>
            <a:ext cx="6073200" cy="303957"/>
          </a:xfrm>
        </p:spPr>
        <p:txBody>
          <a:bodyPr/>
          <a:lstStyle/>
          <a:p>
            <a:r>
              <a:rPr lang="ru-RU" dirty="0"/>
              <a:t>2021</a:t>
            </a:r>
          </a:p>
        </p:txBody>
      </p:sp>
      <p:sp>
        <p:nvSpPr>
          <p:cNvPr id="8" name="Текст 7"/>
          <p:cNvSpPr>
            <a:spLocks noGrp="1"/>
          </p:cNvSpPr>
          <p:nvPr>
            <p:ph type="body" sz="quarter" idx="17"/>
          </p:nvPr>
        </p:nvSpPr>
        <p:spPr>
          <a:xfrm>
            <a:off x="5016137" y="5945192"/>
            <a:ext cx="6073200" cy="303957"/>
          </a:xfrm>
        </p:spPr>
        <p:txBody>
          <a:bodyPr/>
          <a:lstStyle/>
          <a:p>
            <a:r>
              <a:rPr lang="en-US" dirty="0"/>
              <a:t>www.pgplaw.ru</a:t>
            </a:r>
            <a:endParaRPr lang="ru-RU" dirty="0"/>
          </a:p>
        </p:txBody>
      </p:sp>
      <p:sp>
        <p:nvSpPr>
          <p:cNvPr id="9" name="Текст 2"/>
          <p:cNvSpPr txBox="1">
            <a:spLocks/>
          </p:cNvSpPr>
          <p:nvPr/>
        </p:nvSpPr>
        <p:spPr>
          <a:xfrm>
            <a:off x="5784737" y="5140757"/>
            <a:ext cx="4536000" cy="393042"/>
          </a:xfrm>
          <a:prstGeom prst="rect">
            <a:avLst/>
          </a:prstGeom>
        </p:spPr>
        <p:txBody>
          <a:bodyPr vert="horz" lIns="0" tIns="0" rIns="0" bIns="0" rtlCol="0">
            <a:normAutofit/>
          </a:bodyPr>
          <a:lstStyle>
            <a:lvl1pPr marL="0" indent="0" algn="ctr" defTabSz="914400" rtl="0" eaLnBrk="1" latinLnBrk="0" hangingPunct="1">
              <a:lnSpc>
                <a:spcPct val="100000"/>
              </a:lnSpc>
              <a:spcBef>
                <a:spcPts val="0"/>
              </a:spcBef>
              <a:buClr>
                <a:schemeClr val="accent1"/>
              </a:buClr>
              <a:buFont typeface="Arial" panose="020B0604020202020204" pitchFamily="34" charset="0"/>
              <a:buNone/>
              <a:defRPr sz="1800" kern="1200" baseline="0">
                <a:solidFill>
                  <a:schemeClr val="accent4"/>
                </a:solidFill>
                <a:latin typeface="Verdana" panose="020B0604030504040204" pitchFamily="34" charset="0"/>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err="1"/>
              <a:t>к.ю.н</a:t>
            </a:r>
            <a:r>
              <a:rPr lang="ru-RU" dirty="0"/>
              <a:t>., партнер, адвокат</a:t>
            </a:r>
          </a:p>
          <a:p>
            <a:endParaRPr lang="ru-RU"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36" y="623486"/>
            <a:ext cx="3072390" cy="1069850"/>
          </a:xfrm>
          <a:prstGeom prst="rect">
            <a:avLst/>
          </a:prstGeom>
        </p:spPr>
      </p:pic>
    </p:spTree>
    <p:extLst>
      <p:ext uri="{BB962C8B-B14F-4D97-AF65-F5344CB8AC3E}">
        <p14:creationId xmlns:p14="http://schemas.microsoft.com/office/powerpoint/2010/main" val="2936597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«Цели и задачи» налогового маневра</a:t>
            </a:r>
          </a:p>
        </p:txBody>
      </p:sp>
      <p:sp>
        <p:nvSpPr>
          <p:cNvPr id="6" name="Текст 5"/>
          <p:cNvSpPr>
            <a:spLocks noGrp="1"/>
          </p:cNvSpPr>
          <p:nvPr>
            <p:ph type="body" sz="quarter" idx="4294967295"/>
          </p:nvPr>
        </p:nvSpPr>
        <p:spPr>
          <a:xfrm>
            <a:off x="720724" y="3037525"/>
            <a:ext cx="3835778" cy="3509719"/>
          </a:xfrm>
        </p:spPr>
        <p:txBody>
          <a:bodyPr>
            <a:normAutofit/>
          </a:bodyPr>
          <a:lstStyle/>
          <a:p>
            <a:pPr algn="ctr"/>
            <a:r>
              <a:rPr lang="ru-RU" dirty="0"/>
              <a:t>создать условия для устойчивого развития российских высокотехнологичных компаний и дополнительные стимулы для инвестиций в отрасль</a:t>
            </a:r>
          </a:p>
          <a:p>
            <a:pPr algn="ctr"/>
            <a:r>
              <a:rPr lang="ru-RU" dirty="0"/>
              <a:t>создать для специалистов в сфере информационных технологий комфортные и конкурентные условия</a:t>
            </a:r>
          </a:p>
        </p:txBody>
      </p:sp>
      <p:sp>
        <p:nvSpPr>
          <p:cNvPr id="8" name="Текст 5"/>
          <p:cNvSpPr txBox="1">
            <a:spLocks/>
          </p:cNvSpPr>
          <p:nvPr/>
        </p:nvSpPr>
        <p:spPr>
          <a:xfrm>
            <a:off x="8473433" y="3037525"/>
            <a:ext cx="3381554" cy="3509719"/>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2000" dirty="0"/>
              <a:t>не допустить сокращения объема создаваемой в Российской Федерации наукоемкой продукции, не допустить оттока ИТ-специалистов и ИТ-компаний в страны с благоприятным режимом для ИТ-отрасли</a:t>
            </a:r>
            <a:endParaRPr lang="en-US" sz="2000" dirty="0"/>
          </a:p>
        </p:txBody>
      </p:sp>
      <p:sp>
        <p:nvSpPr>
          <p:cNvPr id="9" name="Текст 5"/>
          <p:cNvSpPr txBox="1">
            <a:spLocks/>
          </p:cNvSpPr>
          <p:nvPr/>
        </p:nvSpPr>
        <p:spPr>
          <a:xfrm>
            <a:off x="4941889" y="3037525"/>
            <a:ext cx="3146157" cy="3509719"/>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2000" dirty="0"/>
              <a:t>установить налоговые условия для IT-бизнеса лучше, чем в таких привлекательных на сегодняшний день юрисдикциях, как индийская и ирландская</a:t>
            </a:r>
          </a:p>
        </p:txBody>
      </p:sp>
      <p:pic>
        <p:nvPicPr>
          <p:cNvPr id="5" name="Рисунок 4" descr="Тенденция к повышению">
            <a:extLst>
              <a:ext uri="{FF2B5EF4-FFF2-40B4-BE49-F238E27FC236}">
                <a16:creationId xmlns:a16="http://schemas.microsoft.com/office/drawing/2014/main" id="{C8C86E07-EE6E-4200-95C7-6EE9C82686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5702" y="1702435"/>
            <a:ext cx="1206614" cy="1206614"/>
          </a:xfrm>
          <a:prstGeom prst="rect">
            <a:avLst/>
          </a:prstGeom>
        </p:spPr>
      </p:pic>
      <p:pic>
        <p:nvPicPr>
          <p:cNvPr id="11" name="Рисунок 10" descr="Земной шар с очертаниями Азии">
            <a:extLst>
              <a:ext uri="{FF2B5EF4-FFF2-40B4-BE49-F238E27FC236}">
                <a16:creationId xmlns:a16="http://schemas.microsoft.com/office/drawing/2014/main" id="{17387C42-5FE7-4917-B9A0-A058F26232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1911" y="1702435"/>
            <a:ext cx="1206613" cy="1206613"/>
          </a:xfrm>
          <a:prstGeom prst="rect">
            <a:avLst/>
          </a:prstGeom>
        </p:spPr>
      </p:pic>
      <p:pic>
        <p:nvPicPr>
          <p:cNvPr id="14" name="Рисунок 13" descr="Голова с шестеренками">
            <a:extLst>
              <a:ext uri="{FF2B5EF4-FFF2-40B4-BE49-F238E27FC236}">
                <a16:creationId xmlns:a16="http://schemas.microsoft.com/office/drawing/2014/main" id="{13131F9D-7FB0-40FC-986C-8EDB068CB1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58119" y="1702436"/>
            <a:ext cx="1206612" cy="1206612"/>
          </a:xfrm>
          <a:prstGeom prst="rect">
            <a:avLst/>
          </a:prstGeom>
        </p:spPr>
      </p:pic>
    </p:spTree>
    <p:extLst>
      <p:ext uri="{BB962C8B-B14F-4D97-AF65-F5344CB8AC3E}">
        <p14:creationId xmlns:p14="http://schemas.microsoft.com/office/powerpoint/2010/main" val="68062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Критерий основной цели в письмах фискальных органов</a:t>
            </a:r>
          </a:p>
        </p:txBody>
      </p:sp>
      <p:sp>
        <p:nvSpPr>
          <p:cNvPr id="18" name="Текст 3"/>
          <p:cNvSpPr txBox="1">
            <a:spLocks/>
          </p:cNvSpPr>
          <p:nvPr/>
        </p:nvSpPr>
        <p:spPr>
          <a:xfrm>
            <a:off x="671299" y="1180018"/>
            <a:ext cx="5428371" cy="544279"/>
          </a:xfrm>
          <a:prstGeom prst="rect">
            <a:avLst/>
          </a:prstGeom>
        </p:spPr>
        <p:txBody>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2400" dirty="0">
                <a:solidFill>
                  <a:srgbClr val="9C2498"/>
                </a:solidFill>
              </a:rPr>
              <a:t>Узкий</a:t>
            </a:r>
          </a:p>
        </p:txBody>
      </p:sp>
      <p:sp>
        <p:nvSpPr>
          <p:cNvPr id="9" name="Текст 3"/>
          <p:cNvSpPr txBox="1">
            <a:spLocks/>
          </p:cNvSpPr>
          <p:nvPr/>
        </p:nvSpPr>
        <p:spPr>
          <a:xfrm>
            <a:off x="6397869" y="1180018"/>
            <a:ext cx="5280325" cy="763446"/>
          </a:xfrm>
          <a:prstGeom prst="rect">
            <a:avLst/>
          </a:prstGeom>
        </p:spPr>
        <p:txBody>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2400" dirty="0">
                <a:solidFill>
                  <a:srgbClr val="9C2498"/>
                </a:solidFill>
              </a:rPr>
              <a:t>Широкий</a:t>
            </a:r>
          </a:p>
        </p:txBody>
      </p:sp>
      <p:cxnSp>
        <p:nvCxnSpPr>
          <p:cNvPr id="6" name="Прямая соединительная линия 5"/>
          <p:cNvCxnSpPr/>
          <p:nvPr/>
        </p:nvCxnSpPr>
        <p:spPr>
          <a:xfrm>
            <a:off x="6149095" y="1045029"/>
            <a:ext cx="0" cy="581297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2" name="Объект 2"/>
          <p:cNvSpPr txBox="1">
            <a:spLocks/>
          </p:cNvSpPr>
          <p:nvPr/>
        </p:nvSpPr>
        <p:spPr>
          <a:xfrm>
            <a:off x="720725" y="1899375"/>
            <a:ext cx="5378946" cy="495862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a:solidFill>
                  <a:srgbClr val="494F55"/>
                </a:solidFill>
              </a:rPr>
              <a:t>При разрешении вопроса о том, что именно являлось основной целью операции (достижение деловой цели, получение экономического эффекта или уменьшение налоговой обязанности), необходимо оценивать, совершил бы налогоплательщик эту операцию исключительно по мотивам делового характера в отсутствие налоговых преимуществ.</a:t>
            </a:r>
          </a:p>
          <a:p>
            <a:r>
              <a:rPr lang="ru-RU" sz="1400" b="1" dirty="0">
                <a:solidFill>
                  <a:srgbClr val="494F55"/>
                </a:solidFill>
              </a:rPr>
              <a:t>Письмо ФНС России от 10 марта 2021 г. № БВ-4-7/3060@</a:t>
            </a:r>
            <a:endParaRPr lang="ru-RU" sz="1400" dirty="0">
              <a:solidFill>
                <a:srgbClr val="494F55"/>
              </a:solidFill>
            </a:endParaRPr>
          </a:p>
        </p:txBody>
      </p:sp>
      <p:sp>
        <p:nvSpPr>
          <p:cNvPr id="10" name="Объект 2">
            <a:extLst>
              <a:ext uri="{FF2B5EF4-FFF2-40B4-BE49-F238E27FC236}">
                <a16:creationId xmlns:a16="http://schemas.microsoft.com/office/drawing/2014/main" id="{B6CAB073-CB4E-47D1-AE73-E4CD98667BEF}"/>
              </a:ext>
            </a:extLst>
          </p:cNvPr>
          <p:cNvSpPr txBox="1">
            <a:spLocks/>
          </p:cNvSpPr>
          <p:nvPr/>
        </p:nvSpPr>
        <p:spPr>
          <a:xfrm>
            <a:off x="6397868" y="1899375"/>
            <a:ext cx="5697669" cy="475832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a:solidFill>
                  <a:srgbClr val="494F55"/>
                </a:solidFill>
              </a:rPr>
              <a:t>Необходимо исключить предъявление необоснованных претензий к разделению бизнеса, </a:t>
            </a:r>
            <a:r>
              <a:rPr lang="ru-RU" sz="1800" b="1" dirty="0">
                <a:solidFill>
                  <a:srgbClr val="494F55"/>
                </a:solidFill>
              </a:rPr>
              <a:t>не направленному на злоупотребления</a:t>
            </a:r>
            <a:r>
              <a:rPr lang="ru-RU" sz="1800" dirty="0">
                <a:solidFill>
                  <a:srgbClr val="494F55"/>
                </a:solidFill>
              </a:rPr>
              <a:t>, поскольку выбор и изменение бизнес-структуры является исключительным правом хозяйствующего субъекта.</a:t>
            </a:r>
          </a:p>
          <a:p>
            <a:r>
              <a:rPr lang="ru-RU" sz="1800" dirty="0">
                <a:solidFill>
                  <a:srgbClr val="494F55"/>
                </a:solidFill>
              </a:rPr>
              <a:t>Налоговые преимущества в форме специальных налоговых режимов предусмотрены только для малого бизнеса и призваны создать равные конкурентные условия для всех участников рынка. </a:t>
            </a:r>
            <a:r>
              <a:rPr lang="ru-RU" sz="1800" b="1" dirty="0">
                <a:solidFill>
                  <a:srgbClr val="494F55"/>
                </a:solidFill>
              </a:rPr>
              <a:t>Злоупотребление ими</a:t>
            </a:r>
            <a:r>
              <a:rPr lang="ru-RU" sz="1800" dirty="0">
                <a:solidFill>
                  <a:srgbClr val="494F55"/>
                </a:solidFill>
              </a:rPr>
              <a:t> нивелирует налоговую поддержку малого бизнеса.</a:t>
            </a:r>
          </a:p>
          <a:p>
            <a:r>
              <a:rPr lang="ru-RU" sz="1400" b="1" dirty="0">
                <a:solidFill>
                  <a:srgbClr val="494F55"/>
                </a:solidFill>
              </a:rPr>
              <a:t>Письма ФНС России от 29 декабря 2018 г. № ЕД-4-2/25984, от 18 марта 2020 года</a:t>
            </a:r>
          </a:p>
          <a:p>
            <a:endParaRPr lang="ru-RU" sz="1400" b="1" dirty="0">
              <a:solidFill>
                <a:srgbClr val="494F55"/>
              </a:solidFill>
            </a:endParaRPr>
          </a:p>
          <a:p>
            <a:endParaRPr lang="ru-RU" sz="1800" dirty="0">
              <a:solidFill>
                <a:srgbClr val="494F55"/>
              </a:solidFill>
            </a:endParaRPr>
          </a:p>
        </p:txBody>
      </p:sp>
    </p:spTree>
    <p:extLst>
      <p:ext uri="{BB962C8B-B14F-4D97-AF65-F5344CB8AC3E}">
        <p14:creationId xmlns:p14="http://schemas.microsoft.com/office/powerpoint/2010/main" val="91400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724" y="200297"/>
            <a:ext cx="10043732" cy="669653"/>
          </a:xfrm>
        </p:spPr>
        <p:txBody>
          <a:bodyPr>
            <a:noAutofit/>
          </a:bodyPr>
          <a:lstStyle/>
          <a:p>
            <a:r>
              <a:rPr lang="ru-RU" dirty="0"/>
              <a:t>Тест основной цели пройден? Признаки дробления не важны</a:t>
            </a:r>
          </a:p>
        </p:txBody>
      </p:sp>
      <p:sp>
        <p:nvSpPr>
          <p:cNvPr id="6" name="Текст 5"/>
          <p:cNvSpPr>
            <a:spLocks noGrp="1"/>
          </p:cNvSpPr>
          <p:nvPr>
            <p:ph type="body" sz="quarter" idx="4294967295"/>
          </p:nvPr>
        </p:nvSpPr>
        <p:spPr>
          <a:xfrm>
            <a:off x="720724" y="2411290"/>
            <a:ext cx="3146157" cy="1430302"/>
          </a:xfrm>
        </p:spPr>
        <p:txBody>
          <a:bodyPr>
            <a:normAutofit/>
          </a:bodyPr>
          <a:lstStyle/>
          <a:p>
            <a:pPr algn="ctr"/>
            <a:r>
              <a:rPr lang="ru-RU" sz="1800" dirty="0"/>
              <a:t>деятельность координируется одними и теми же лицами</a:t>
            </a:r>
          </a:p>
        </p:txBody>
      </p:sp>
      <p:sp>
        <p:nvSpPr>
          <p:cNvPr id="8" name="Текст 5"/>
          <p:cNvSpPr txBox="1">
            <a:spLocks/>
          </p:cNvSpPr>
          <p:nvPr/>
        </p:nvSpPr>
        <p:spPr>
          <a:xfrm>
            <a:off x="7641998" y="4829979"/>
            <a:ext cx="4305491" cy="1951164"/>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1800" dirty="0"/>
              <a:t>хозяйственная деятельность осуществляется при тесном организационном взаимодействии работников</a:t>
            </a:r>
          </a:p>
        </p:txBody>
      </p:sp>
      <p:sp>
        <p:nvSpPr>
          <p:cNvPr id="9" name="Текст 5"/>
          <p:cNvSpPr txBox="1">
            <a:spLocks/>
          </p:cNvSpPr>
          <p:nvPr/>
        </p:nvSpPr>
        <p:spPr>
          <a:xfrm>
            <a:off x="5383159" y="2409996"/>
            <a:ext cx="4087858" cy="1951164"/>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1800" dirty="0"/>
              <a:t>задействованы общие материально-технические и (или) трудовые ресурсы и (или) средства индивидуализации</a:t>
            </a:r>
          </a:p>
        </p:txBody>
      </p:sp>
      <p:sp>
        <p:nvSpPr>
          <p:cNvPr id="10" name="Текст 5">
            <a:extLst>
              <a:ext uri="{FF2B5EF4-FFF2-40B4-BE49-F238E27FC236}">
                <a16:creationId xmlns:a16="http://schemas.microsoft.com/office/drawing/2014/main" id="{87AF1060-8E5F-48C7-BD16-72B2A427E40B}"/>
              </a:ext>
            </a:extLst>
          </p:cNvPr>
          <p:cNvSpPr txBox="1">
            <a:spLocks/>
          </p:cNvSpPr>
          <p:nvPr/>
        </p:nvSpPr>
        <p:spPr>
          <a:xfrm>
            <a:off x="1264828" y="4830580"/>
            <a:ext cx="5312138" cy="2587771"/>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dirty="0"/>
              <a:t> </a:t>
            </a:r>
            <a:r>
              <a:rPr lang="ru-RU" sz="1800" dirty="0"/>
              <a:t>осуществляются хотя и разные, но неразрывно связанные между собой направления деятельности, составляющих единый производственный процесс, направленный на получение общего результата</a:t>
            </a:r>
          </a:p>
        </p:txBody>
      </p:sp>
      <p:pic>
        <p:nvPicPr>
          <p:cNvPr id="7" name="Рисунок 6" descr="Пользовательская сеть">
            <a:extLst>
              <a:ext uri="{FF2B5EF4-FFF2-40B4-BE49-F238E27FC236}">
                <a16:creationId xmlns:a16="http://schemas.microsoft.com/office/drawing/2014/main" id="{7A27BE83-6C85-47DF-901C-56FAF9192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9707" y="1386254"/>
            <a:ext cx="914400" cy="914400"/>
          </a:xfrm>
          <a:prstGeom prst="rect">
            <a:avLst/>
          </a:prstGeom>
        </p:spPr>
      </p:pic>
      <p:pic>
        <p:nvPicPr>
          <p:cNvPr id="13" name="Рисунок 12" descr="Диаграмма Венна">
            <a:extLst>
              <a:ext uri="{FF2B5EF4-FFF2-40B4-BE49-F238E27FC236}">
                <a16:creationId xmlns:a16="http://schemas.microsoft.com/office/drawing/2014/main" id="{608124E4-3B0B-42B1-A52E-84BFB8D64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4798" y="1386254"/>
            <a:ext cx="914400" cy="914400"/>
          </a:xfrm>
          <a:prstGeom prst="rect">
            <a:avLst/>
          </a:prstGeom>
        </p:spPr>
      </p:pic>
      <p:pic>
        <p:nvPicPr>
          <p:cNvPr id="16" name="Рисунок 15" descr="Блок-схема">
            <a:extLst>
              <a:ext uri="{FF2B5EF4-FFF2-40B4-BE49-F238E27FC236}">
                <a16:creationId xmlns:a16="http://schemas.microsoft.com/office/drawing/2014/main" id="{BBDB5358-CE6B-4781-9A15-5F3CA40029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9681" y="3841592"/>
            <a:ext cx="914400" cy="914400"/>
          </a:xfrm>
          <a:prstGeom prst="rect">
            <a:avLst/>
          </a:prstGeom>
        </p:spPr>
      </p:pic>
      <p:pic>
        <p:nvPicPr>
          <p:cNvPr id="18" name="Рисунок 17" descr="Конференц-зал">
            <a:extLst>
              <a:ext uri="{FF2B5EF4-FFF2-40B4-BE49-F238E27FC236}">
                <a16:creationId xmlns:a16="http://schemas.microsoft.com/office/drawing/2014/main" id="{F7EF2105-EC75-44DA-BC65-5A2B910C97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7543" y="3841592"/>
            <a:ext cx="914400" cy="914400"/>
          </a:xfrm>
          <a:prstGeom prst="rect">
            <a:avLst/>
          </a:prstGeom>
        </p:spPr>
      </p:pic>
    </p:spTree>
    <p:extLst>
      <p:ext uri="{BB962C8B-B14F-4D97-AF65-F5344CB8AC3E}">
        <p14:creationId xmlns:p14="http://schemas.microsoft.com/office/powerpoint/2010/main" val="30106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Искажения при создании отдельного бизнеса в холдинге?</a:t>
            </a:r>
          </a:p>
        </p:txBody>
      </p:sp>
      <p:sp>
        <p:nvSpPr>
          <p:cNvPr id="9" name="Скругленный прямоугольник 11">
            <a:extLst>
              <a:ext uri="{FF2B5EF4-FFF2-40B4-BE49-F238E27FC236}">
                <a16:creationId xmlns:a16="http://schemas.microsoft.com/office/drawing/2014/main" id="{34BE59E3-3F2C-474E-A5BA-5F5682A27377}"/>
              </a:ext>
            </a:extLst>
          </p:cNvPr>
          <p:cNvSpPr/>
          <p:nvPr/>
        </p:nvSpPr>
        <p:spPr>
          <a:xfrm>
            <a:off x="1726373" y="1829918"/>
            <a:ext cx="2295824" cy="97640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Интегратор</a:t>
            </a:r>
          </a:p>
        </p:txBody>
      </p:sp>
      <p:sp>
        <p:nvSpPr>
          <p:cNvPr id="11" name="Скругленный прямоугольник 11">
            <a:extLst>
              <a:ext uri="{FF2B5EF4-FFF2-40B4-BE49-F238E27FC236}">
                <a16:creationId xmlns:a16="http://schemas.microsoft.com/office/drawing/2014/main" id="{88B0CCB0-CAC2-439B-86D6-56242276192B}"/>
              </a:ext>
            </a:extLst>
          </p:cNvPr>
          <p:cNvSpPr/>
          <p:nvPr/>
        </p:nvSpPr>
        <p:spPr>
          <a:xfrm>
            <a:off x="1726373" y="4358429"/>
            <a:ext cx="2295824" cy="97640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Разработчик</a:t>
            </a:r>
          </a:p>
        </p:txBody>
      </p:sp>
      <p:cxnSp>
        <p:nvCxnSpPr>
          <p:cNvPr id="12" name="Прямая со стрелкой 11">
            <a:extLst>
              <a:ext uri="{FF2B5EF4-FFF2-40B4-BE49-F238E27FC236}">
                <a16:creationId xmlns:a16="http://schemas.microsoft.com/office/drawing/2014/main" id="{0B0BB219-D608-4F39-8BB6-26863DC87092}"/>
              </a:ext>
            </a:extLst>
          </p:cNvPr>
          <p:cNvCxnSpPr>
            <a:cxnSpLocks/>
            <a:stCxn id="9" idx="2"/>
            <a:endCxn id="11" idx="0"/>
          </p:cNvCxnSpPr>
          <p:nvPr/>
        </p:nvCxnSpPr>
        <p:spPr>
          <a:xfrm>
            <a:off x="2874286" y="2806319"/>
            <a:ext cx="0" cy="1552109"/>
          </a:xfrm>
          <a:prstGeom prst="straightConnector1">
            <a:avLst/>
          </a:prstGeom>
          <a:ln>
            <a:solidFill>
              <a:srgbClr val="6F006B"/>
            </a:solidFill>
            <a:prstDash val="dash"/>
            <a:tailEnd type="triangle"/>
          </a:ln>
        </p:spPr>
        <p:style>
          <a:lnRef idx="3">
            <a:schemeClr val="lt1"/>
          </a:lnRef>
          <a:fillRef idx="1">
            <a:schemeClr val="accent2"/>
          </a:fillRef>
          <a:effectRef idx="1">
            <a:schemeClr val="accent2"/>
          </a:effectRef>
          <a:fontRef idx="minor">
            <a:schemeClr val="lt1"/>
          </a:fontRef>
        </p:style>
      </p:cxnSp>
      <p:pic>
        <p:nvPicPr>
          <p:cNvPr id="10" name="Рисунок 9" descr="Сборник схем">
            <a:extLst>
              <a:ext uri="{FF2B5EF4-FFF2-40B4-BE49-F238E27FC236}">
                <a16:creationId xmlns:a16="http://schemas.microsoft.com/office/drawing/2014/main" id="{CD44F373-32F7-468E-847F-46718997F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0778" y="1563299"/>
            <a:ext cx="914400" cy="914400"/>
          </a:xfrm>
          <a:prstGeom prst="rect">
            <a:avLst/>
          </a:prstGeom>
        </p:spPr>
      </p:pic>
      <p:sp>
        <p:nvSpPr>
          <p:cNvPr id="19" name="Скругленный прямоугольник 11">
            <a:extLst>
              <a:ext uri="{FF2B5EF4-FFF2-40B4-BE49-F238E27FC236}">
                <a16:creationId xmlns:a16="http://schemas.microsoft.com/office/drawing/2014/main" id="{632FB76F-DAF9-4F5C-A9B7-5966318C894F}"/>
              </a:ext>
            </a:extLst>
          </p:cNvPr>
          <p:cNvSpPr/>
          <p:nvPr/>
        </p:nvSpPr>
        <p:spPr>
          <a:xfrm>
            <a:off x="6913760" y="1829918"/>
            <a:ext cx="2295824" cy="97640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Интегратор</a:t>
            </a:r>
          </a:p>
        </p:txBody>
      </p:sp>
      <p:sp>
        <p:nvSpPr>
          <p:cNvPr id="20" name="Скругленный прямоугольник 11">
            <a:extLst>
              <a:ext uri="{FF2B5EF4-FFF2-40B4-BE49-F238E27FC236}">
                <a16:creationId xmlns:a16="http://schemas.microsoft.com/office/drawing/2014/main" id="{7DDF5A5A-F1EE-4929-91D7-DB71F64A7217}"/>
              </a:ext>
            </a:extLst>
          </p:cNvPr>
          <p:cNvSpPr/>
          <p:nvPr/>
        </p:nvSpPr>
        <p:spPr>
          <a:xfrm>
            <a:off x="6913760" y="4358429"/>
            <a:ext cx="2295824" cy="97640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Разработчик</a:t>
            </a:r>
          </a:p>
        </p:txBody>
      </p:sp>
      <p:cxnSp>
        <p:nvCxnSpPr>
          <p:cNvPr id="21" name="Прямая со стрелкой 20">
            <a:extLst>
              <a:ext uri="{FF2B5EF4-FFF2-40B4-BE49-F238E27FC236}">
                <a16:creationId xmlns:a16="http://schemas.microsoft.com/office/drawing/2014/main" id="{EC245018-98EC-4AE5-A086-C0E2843B36EB}"/>
              </a:ext>
            </a:extLst>
          </p:cNvPr>
          <p:cNvCxnSpPr>
            <a:cxnSpLocks/>
            <a:stCxn id="19" idx="2"/>
            <a:endCxn id="20" idx="0"/>
          </p:cNvCxnSpPr>
          <p:nvPr/>
        </p:nvCxnSpPr>
        <p:spPr>
          <a:xfrm>
            <a:off x="8061673" y="2806319"/>
            <a:ext cx="0" cy="1552109"/>
          </a:xfrm>
          <a:prstGeom prst="straightConnector1">
            <a:avLst/>
          </a:prstGeom>
          <a:ln>
            <a:solidFill>
              <a:srgbClr val="6F006B"/>
            </a:solidFill>
            <a:prstDash val="dash"/>
            <a:tailEnd type="triangle"/>
          </a:ln>
        </p:spPr>
        <p:style>
          <a:lnRef idx="3">
            <a:schemeClr val="lt1"/>
          </a:lnRef>
          <a:fillRef idx="1">
            <a:schemeClr val="accent2"/>
          </a:fillRef>
          <a:effectRef idx="1">
            <a:schemeClr val="accent2"/>
          </a:effectRef>
          <a:fontRef idx="minor">
            <a:schemeClr val="lt1"/>
          </a:fontRef>
        </p:style>
      </p:cxnSp>
      <p:sp>
        <p:nvSpPr>
          <p:cNvPr id="22" name="Скругленный прямоугольник 11">
            <a:extLst>
              <a:ext uri="{FF2B5EF4-FFF2-40B4-BE49-F238E27FC236}">
                <a16:creationId xmlns:a16="http://schemas.microsoft.com/office/drawing/2014/main" id="{7ACC8474-805D-475E-88A1-72E12F5E6A67}"/>
              </a:ext>
            </a:extLst>
          </p:cNvPr>
          <p:cNvSpPr/>
          <p:nvPr/>
        </p:nvSpPr>
        <p:spPr>
          <a:xfrm>
            <a:off x="9716762" y="4358429"/>
            <a:ext cx="1904220" cy="976401"/>
          </a:xfrm>
          <a:prstGeom prst="roundRect">
            <a:avLst/>
          </a:prstGeom>
          <a:solidFill>
            <a:srgbClr val="5567C9"/>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Общий персонал</a:t>
            </a:r>
          </a:p>
        </p:txBody>
      </p:sp>
      <p:sp>
        <p:nvSpPr>
          <p:cNvPr id="23" name="Текст 3">
            <a:extLst>
              <a:ext uri="{FF2B5EF4-FFF2-40B4-BE49-F238E27FC236}">
                <a16:creationId xmlns:a16="http://schemas.microsoft.com/office/drawing/2014/main" id="{6F4307F1-2C83-4156-8BC6-445A810AA8C2}"/>
              </a:ext>
            </a:extLst>
          </p:cNvPr>
          <p:cNvSpPr txBox="1">
            <a:spLocks/>
          </p:cNvSpPr>
          <p:nvPr/>
        </p:nvSpPr>
        <p:spPr>
          <a:xfrm>
            <a:off x="9199762" y="4510331"/>
            <a:ext cx="442931" cy="488882"/>
          </a:xfrm>
          <a:prstGeom prst="rect">
            <a:avLst/>
          </a:prstGeom>
        </p:spPr>
        <p:txBody>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3200" b="1" dirty="0">
                <a:solidFill>
                  <a:srgbClr val="9C2498"/>
                </a:solidFill>
              </a:rPr>
              <a:t>+</a:t>
            </a:r>
          </a:p>
        </p:txBody>
      </p:sp>
      <p:cxnSp>
        <p:nvCxnSpPr>
          <p:cNvPr id="25" name="Прямая со стрелкой 24">
            <a:extLst>
              <a:ext uri="{FF2B5EF4-FFF2-40B4-BE49-F238E27FC236}">
                <a16:creationId xmlns:a16="http://schemas.microsoft.com/office/drawing/2014/main" id="{65C9C4EE-3C64-4EE6-89E9-35DE8BB7E3C3}"/>
              </a:ext>
            </a:extLst>
          </p:cNvPr>
          <p:cNvCxnSpPr>
            <a:cxnSpLocks/>
          </p:cNvCxnSpPr>
          <p:nvPr/>
        </p:nvCxnSpPr>
        <p:spPr>
          <a:xfrm rot="10800000">
            <a:off x="8356921" y="2806319"/>
            <a:ext cx="0" cy="15521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Текст 5">
            <a:extLst>
              <a:ext uri="{FF2B5EF4-FFF2-40B4-BE49-F238E27FC236}">
                <a16:creationId xmlns:a16="http://schemas.microsoft.com/office/drawing/2014/main" id="{4EA2E4C8-AF5A-4546-AF82-25EA284634AF}"/>
              </a:ext>
            </a:extLst>
          </p:cNvPr>
          <p:cNvSpPr txBox="1">
            <a:spLocks/>
          </p:cNvSpPr>
          <p:nvPr/>
        </p:nvSpPr>
        <p:spPr>
          <a:xfrm>
            <a:off x="8515201" y="3171049"/>
            <a:ext cx="2588742" cy="715151"/>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800" dirty="0"/>
              <a:t>цена определена не по правилам вытянутой руки</a:t>
            </a:r>
          </a:p>
        </p:txBody>
      </p:sp>
      <p:cxnSp>
        <p:nvCxnSpPr>
          <p:cNvPr id="28" name="Прямая со стрелкой 27">
            <a:extLst>
              <a:ext uri="{FF2B5EF4-FFF2-40B4-BE49-F238E27FC236}">
                <a16:creationId xmlns:a16="http://schemas.microsoft.com/office/drawing/2014/main" id="{B462ED9A-5AA4-4897-ABB2-945633F5272A}"/>
              </a:ext>
            </a:extLst>
          </p:cNvPr>
          <p:cNvCxnSpPr/>
          <p:nvPr/>
        </p:nvCxnSpPr>
        <p:spPr>
          <a:xfrm>
            <a:off x="7187878" y="2806319"/>
            <a:ext cx="0" cy="15521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7A687CB4-DC5B-4407-9382-EEC7BA8E02BE}"/>
              </a:ext>
            </a:extLst>
          </p:cNvPr>
          <p:cNvCxnSpPr>
            <a:cxnSpLocks/>
          </p:cNvCxnSpPr>
          <p:nvPr/>
        </p:nvCxnSpPr>
        <p:spPr>
          <a:xfrm rot="10800000">
            <a:off x="7305554" y="2806319"/>
            <a:ext cx="0" cy="15521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Текст 5">
            <a:extLst>
              <a:ext uri="{FF2B5EF4-FFF2-40B4-BE49-F238E27FC236}">
                <a16:creationId xmlns:a16="http://schemas.microsoft.com/office/drawing/2014/main" id="{8E67EC13-5C91-41A0-8750-750876B62EC2}"/>
              </a:ext>
            </a:extLst>
          </p:cNvPr>
          <p:cNvSpPr txBox="1">
            <a:spLocks/>
          </p:cNvSpPr>
          <p:nvPr/>
        </p:nvSpPr>
        <p:spPr>
          <a:xfrm>
            <a:off x="4433110" y="3171048"/>
            <a:ext cx="2714164" cy="976401"/>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800" dirty="0"/>
              <a:t>внутригрупповые платежи за несуществующие блага</a:t>
            </a:r>
          </a:p>
        </p:txBody>
      </p:sp>
    </p:spTree>
    <p:extLst>
      <p:ext uri="{BB962C8B-B14F-4D97-AF65-F5344CB8AC3E}">
        <p14:creationId xmlns:p14="http://schemas.microsoft.com/office/powerpoint/2010/main" val="420097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9" grpId="0" animBg="1"/>
      <p:bldP spid="20" grpId="0" animBg="1"/>
      <p:bldP spid="22" grpId="0" animBg="1"/>
      <p:bldP spid="23" grpId="0"/>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Холдинги и искажения</a:t>
            </a:r>
          </a:p>
        </p:txBody>
      </p:sp>
      <p:grpSp>
        <p:nvGrpSpPr>
          <p:cNvPr id="4" name="Группа 3">
            <a:extLst>
              <a:ext uri="{FF2B5EF4-FFF2-40B4-BE49-F238E27FC236}">
                <a16:creationId xmlns:a16="http://schemas.microsoft.com/office/drawing/2014/main" id="{2C2F6E14-B6D4-405B-9AFC-79B9212EA997}"/>
              </a:ext>
            </a:extLst>
          </p:cNvPr>
          <p:cNvGrpSpPr/>
          <p:nvPr/>
        </p:nvGrpSpPr>
        <p:grpSpPr>
          <a:xfrm>
            <a:off x="720724" y="1273216"/>
            <a:ext cx="10750552" cy="4062714"/>
            <a:chOff x="720724" y="1273215"/>
            <a:chExt cx="10750552" cy="4206271"/>
          </a:xfrm>
        </p:grpSpPr>
        <p:sp>
          <p:nvSpPr>
            <p:cNvPr id="3" name="Облачко с текстом: прямоугольное 2">
              <a:extLst>
                <a:ext uri="{FF2B5EF4-FFF2-40B4-BE49-F238E27FC236}">
                  <a16:creationId xmlns:a16="http://schemas.microsoft.com/office/drawing/2014/main" id="{295B07A1-3ABF-408C-B50D-91FF180F1A8D}"/>
                </a:ext>
              </a:extLst>
            </p:cNvPr>
            <p:cNvSpPr/>
            <p:nvPr/>
          </p:nvSpPr>
          <p:spPr>
            <a:xfrm>
              <a:off x="720724" y="1273215"/>
              <a:ext cx="10750552" cy="4206271"/>
            </a:xfrm>
            <a:prstGeom prst="wedgeRectCallout">
              <a:avLst/>
            </a:prstGeom>
            <a:solidFill>
              <a:srgbClr val="E89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2">
              <a:extLst>
                <a:ext uri="{FF2B5EF4-FFF2-40B4-BE49-F238E27FC236}">
                  <a16:creationId xmlns:a16="http://schemas.microsoft.com/office/drawing/2014/main" id="{CB81B9D8-5CF9-45A1-A5A2-5426411EE2D5}"/>
                </a:ext>
              </a:extLst>
            </p:cNvPr>
            <p:cNvSpPr txBox="1">
              <a:spLocks/>
            </p:cNvSpPr>
            <p:nvPr/>
          </p:nvSpPr>
          <p:spPr>
            <a:xfrm>
              <a:off x="1020403" y="1378514"/>
              <a:ext cx="10151194" cy="378379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i="1" dirty="0">
                  <a:solidFill>
                    <a:schemeClr val="bg1"/>
                  </a:solidFill>
                </a:rPr>
                <a:t>«…аффилированные лица (в отличие от обычных участников гражданского оборота, вступающих в обязательственные отношения с должником) имеют гораздо больше возможностей осуществить формальное исполнение мнимой сделки лишь для вида»;</a:t>
              </a:r>
            </a:p>
            <a:p>
              <a:r>
                <a:rPr lang="ru-RU" sz="1800" i="1" dirty="0">
                  <a:solidFill>
                    <a:schemeClr val="bg1"/>
                  </a:solidFill>
                </a:rPr>
                <a:t>«совершая мнимые сделки, аффилированные по отношению друг к другу стороны, заинтересованные в сокрытии от третьих лиц истинных мотивов своего поведения, как правило, верно оформляют все деловые бумаги, но создавать реальные правовые последствия, соответствующие тем, что указаны в составленных ими документах, не стремятся».</a:t>
              </a:r>
            </a:p>
            <a:p>
              <a:r>
                <a:rPr lang="ru-RU" sz="1800" b="1" dirty="0">
                  <a:solidFill>
                    <a:schemeClr val="bg1"/>
                  </a:solidFill>
                </a:rPr>
                <a:t>Обзор судебной практики разрешения споров, связанных с установлением в процедурах банкротства требований</a:t>
              </a:r>
              <a:r>
                <a:rPr lang="en-US" sz="1800" b="1" dirty="0">
                  <a:solidFill>
                    <a:schemeClr val="bg1"/>
                  </a:solidFill>
                </a:rPr>
                <a:t> </a:t>
              </a:r>
              <a:r>
                <a:rPr lang="ru-RU" sz="1800" b="1" dirty="0">
                  <a:solidFill>
                    <a:schemeClr val="bg1"/>
                  </a:solidFill>
                </a:rPr>
                <a:t>контролирующих должника и аффилированных с ним лиц</a:t>
              </a:r>
              <a:r>
                <a:rPr lang="en-US" sz="1800" b="1" dirty="0">
                  <a:solidFill>
                    <a:schemeClr val="bg1"/>
                  </a:solidFill>
                </a:rPr>
                <a:t>, </a:t>
              </a:r>
              <a:r>
                <a:rPr lang="ru-RU" sz="1800" b="1" dirty="0">
                  <a:solidFill>
                    <a:schemeClr val="bg1"/>
                  </a:solidFill>
                </a:rPr>
                <a:t>Президиум Верховного суда РФ, 29.01.2020 </a:t>
              </a:r>
            </a:p>
            <a:p>
              <a:endParaRPr lang="ru-RU" dirty="0">
                <a:solidFill>
                  <a:srgbClr val="494F55"/>
                </a:solidFill>
              </a:endParaRPr>
            </a:p>
          </p:txBody>
        </p:sp>
      </p:grpSp>
      <p:grpSp>
        <p:nvGrpSpPr>
          <p:cNvPr id="6" name="Группа 5">
            <a:extLst>
              <a:ext uri="{FF2B5EF4-FFF2-40B4-BE49-F238E27FC236}">
                <a16:creationId xmlns:a16="http://schemas.microsoft.com/office/drawing/2014/main" id="{0F4064E0-7DE5-42E9-A95F-E95E71B4647F}"/>
              </a:ext>
            </a:extLst>
          </p:cNvPr>
          <p:cNvGrpSpPr/>
          <p:nvPr/>
        </p:nvGrpSpPr>
        <p:grpSpPr>
          <a:xfrm>
            <a:off x="2176003" y="2311585"/>
            <a:ext cx="9076579" cy="3711598"/>
            <a:chOff x="2557233" y="2493502"/>
            <a:chExt cx="8994294" cy="4166331"/>
          </a:xfrm>
        </p:grpSpPr>
        <p:sp>
          <p:nvSpPr>
            <p:cNvPr id="7" name="Облачко с текстом: прямоугольное 6">
              <a:extLst>
                <a:ext uri="{FF2B5EF4-FFF2-40B4-BE49-F238E27FC236}">
                  <a16:creationId xmlns:a16="http://schemas.microsoft.com/office/drawing/2014/main" id="{62DD5940-B723-4F3F-8CCC-928FC3C42598}"/>
                </a:ext>
              </a:extLst>
            </p:cNvPr>
            <p:cNvSpPr/>
            <p:nvPr/>
          </p:nvSpPr>
          <p:spPr>
            <a:xfrm>
              <a:off x="2557233" y="2493502"/>
              <a:ext cx="8994294" cy="4166331"/>
            </a:xfrm>
            <a:prstGeom prst="wedgeRectCallout">
              <a:avLst/>
            </a:prstGeom>
            <a:solidFill>
              <a:srgbClr val="AEC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бъект 2">
              <a:extLst>
                <a:ext uri="{FF2B5EF4-FFF2-40B4-BE49-F238E27FC236}">
                  <a16:creationId xmlns:a16="http://schemas.microsoft.com/office/drawing/2014/main" id="{56DEE9E5-AB36-4D16-A13A-B4D4C5D421BC}"/>
                </a:ext>
              </a:extLst>
            </p:cNvPr>
            <p:cNvSpPr txBox="1">
              <a:spLocks/>
            </p:cNvSpPr>
            <p:nvPr/>
          </p:nvSpPr>
          <p:spPr>
            <a:xfrm>
              <a:off x="2777070" y="2690424"/>
              <a:ext cx="8554618" cy="365063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i="1" dirty="0">
                  <a:solidFill>
                    <a:srgbClr val="494F55"/>
                  </a:solidFill>
                </a:rPr>
                <a:t> </a:t>
              </a:r>
              <a:r>
                <a:rPr lang="ru-RU" sz="1800" i="1" dirty="0">
                  <a:solidFill>
                    <a:schemeClr val="bg1"/>
                  </a:solidFill>
                </a:rPr>
                <a:t>«признание участников сделки взаимозависимыми… имеет своей основной целью определение круга таких операций налогоплательщика, в отношении которых существует риск их совершения на коммерческих или финансовых влияющих на цену условиях, отличных от тех, которые бы имели место в отношениях между независимыми друг от друга контрагентами, действующими самостоятельно и на строго предпринимательских началах, то есть в своих собственных экономических интересах».</a:t>
              </a:r>
            </a:p>
            <a:p>
              <a:r>
                <a:rPr lang="ru-RU" sz="1800" b="1" dirty="0">
                  <a:solidFill>
                    <a:schemeClr val="bg1"/>
                  </a:solidFill>
                </a:rPr>
                <a:t>Обзор практики рассмотрения судами дел, связанных с применением отдельных положений раздела v. 1 и статьи 269 НК РФ</a:t>
              </a:r>
              <a:r>
                <a:rPr lang="en-US" sz="1800" b="1" dirty="0">
                  <a:solidFill>
                    <a:schemeClr val="bg1"/>
                  </a:solidFill>
                </a:rPr>
                <a:t>, </a:t>
              </a:r>
              <a:r>
                <a:rPr lang="ru-RU" sz="1800" b="1" dirty="0">
                  <a:solidFill>
                    <a:schemeClr val="bg1"/>
                  </a:solidFill>
                </a:rPr>
                <a:t>Президиум Верховного суда РФ, 16.02.2017 </a:t>
              </a:r>
            </a:p>
            <a:p>
              <a:endParaRPr lang="ru-RU" dirty="0">
                <a:solidFill>
                  <a:srgbClr val="494F55"/>
                </a:solidFill>
              </a:endParaRPr>
            </a:p>
          </p:txBody>
        </p:sp>
      </p:grpSp>
      <p:grpSp>
        <p:nvGrpSpPr>
          <p:cNvPr id="10" name="Группа 9">
            <a:extLst>
              <a:ext uri="{FF2B5EF4-FFF2-40B4-BE49-F238E27FC236}">
                <a16:creationId xmlns:a16="http://schemas.microsoft.com/office/drawing/2014/main" id="{2C1865B1-2BCF-4A41-ABA4-74371AABD989}"/>
              </a:ext>
            </a:extLst>
          </p:cNvPr>
          <p:cNvGrpSpPr/>
          <p:nvPr/>
        </p:nvGrpSpPr>
        <p:grpSpPr>
          <a:xfrm>
            <a:off x="2905246" y="1823475"/>
            <a:ext cx="7288435" cy="2505457"/>
            <a:chOff x="2465408" y="1750327"/>
            <a:chExt cx="7218987" cy="2757548"/>
          </a:xfrm>
        </p:grpSpPr>
        <p:sp>
          <p:nvSpPr>
            <p:cNvPr id="12" name="Облачко с текстом: прямоугольное 11">
              <a:extLst>
                <a:ext uri="{FF2B5EF4-FFF2-40B4-BE49-F238E27FC236}">
                  <a16:creationId xmlns:a16="http://schemas.microsoft.com/office/drawing/2014/main" id="{3EBCF061-EFFD-44F4-A27F-241FFA409180}"/>
                </a:ext>
              </a:extLst>
            </p:cNvPr>
            <p:cNvSpPr/>
            <p:nvPr/>
          </p:nvSpPr>
          <p:spPr>
            <a:xfrm>
              <a:off x="2465408" y="1750327"/>
              <a:ext cx="7218987" cy="2757548"/>
            </a:xfrm>
            <a:prstGeom prst="wedgeRectCallout">
              <a:avLst/>
            </a:prstGeom>
            <a:solidFill>
              <a:srgbClr val="9C2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бъект 2">
              <a:extLst>
                <a:ext uri="{FF2B5EF4-FFF2-40B4-BE49-F238E27FC236}">
                  <a16:creationId xmlns:a16="http://schemas.microsoft.com/office/drawing/2014/main" id="{6376CB1A-4C81-4C69-8DCA-15F16EED44FE}"/>
                </a:ext>
              </a:extLst>
            </p:cNvPr>
            <p:cNvSpPr txBox="1">
              <a:spLocks/>
            </p:cNvSpPr>
            <p:nvPr/>
          </p:nvSpPr>
          <p:spPr>
            <a:xfrm>
              <a:off x="2641853" y="2023313"/>
              <a:ext cx="6866095" cy="241622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i="1" dirty="0">
                  <a:solidFill>
                    <a:schemeClr val="bg1"/>
                  </a:solidFill>
                </a:rPr>
                <a:t>«взаимозависимость и подконтрольность Общества и иностранного лица учтены налоговым органом, как основания для вывода о действительной цели сделки по выплате роялти».</a:t>
              </a:r>
            </a:p>
            <a:p>
              <a:r>
                <a:rPr lang="ru-RU" sz="1800" b="1" dirty="0">
                  <a:solidFill>
                    <a:schemeClr val="bg1"/>
                  </a:solidFill>
                </a:rPr>
                <a:t>Решение АС Красноярского края, № А33-5437/2020, 7.05.2021</a:t>
              </a:r>
            </a:p>
            <a:p>
              <a:endParaRPr lang="ru-RU" dirty="0">
                <a:solidFill>
                  <a:srgbClr val="494F55"/>
                </a:solidFill>
              </a:endParaRPr>
            </a:p>
          </p:txBody>
        </p:sp>
      </p:grpSp>
    </p:spTree>
    <p:extLst>
      <p:ext uri="{BB962C8B-B14F-4D97-AF65-F5344CB8AC3E}">
        <p14:creationId xmlns:p14="http://schemas.microsoft.com/office/powerpoint/2010/main" val="6156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Разные нарушения – разные последствия</a:t>
            </a:r>
          </a:p>
        </p:txBody>
      </p:sp>
      <p:sp>
        <p:nvSpPr>
          <p:cNvPr id="6" name="Текст 5"/>
          <p:cNvSpPr>
            <a:spLocks noGrp="1"/>
          </p:cNvSpPr>
          <p:nvPr>
            <p:ph type="body" sz="quarter" idx="4294967295"/>
          </p:nvPr>
        </p:nvSpPr>
        <p:spPr>
          <a:xfrm>
            <a:off x="883402" y="2725234"/>
            <a:ext cx="4742481" cy="1134319"/>
          </a:xfrm>
        </p:spPr>
        <p:txBody>
          <a:bodyPr>
            <a:normAutofit/>
          </a:bodyPr>
          <a:lstStyle/>
          <a:p>
            <a:pPr algn="ctr"/>
            <a:r>
              <a:rPr lang="ru-RU" b="1" dirty="0"/>
              <a:t> Основной мотив операции – неуплата или неполная уплата налога </a:t>
            </a:r>
            <a:endParaRPr lang="ru-RU" dirty="0"/>
          </a:p>
          <a:p>
            <a:pPr algn="ctr"/>
            <a:endParaRPr lang="ru-RU" dirty="0"/>
          </a:p>
        </p:txBody>
      </p:sp>
      <p:sp>
        <p:nvSpPr>
          <p:cNvPr id="8" name="Текст 5"/>
          <p:cNvSpPr txBox="1">
            <a:spLocks/>
          </p:cNvSpPr>
          <p:nvPr/>
        </p:nvSpPr>
        <p:spPr>
          <a:xfrm>
            <a:off x="6390927" y="2725234"/>
            <a:ext cx="5092861" cy="980955"/>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2000" b="1" dirty="0"/>
              <a:t>Искажение юридической квалификации операции</a:t>
            </a:r>
          </a:p>
          <a:p>
            <a:pPr algn="ctr"/>
            <a:endParaRPr lang="en-US" sz="2000" dirty="0"/>
          </a:p>
        </p:txBody>
      </p:sp>
      <p:pic>
        <p:nvPicPr>
          <p:cNvPr id="5" name="Рисунок 4" descr="Попасть в яблочко">
            <a:extLst>
              <a:ext uri="{FF2B5EF4-FFF2-40B4-BE49-F238E27FC236}">
                <a16:creationId xmlns:a16="http://schemas.microsoft.com/office/drawing/2014/main" id="{E84947CA-2A84-446A-AB12-0D0630430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7443" y="1640270"/>
            <a:ext cx="914400" cy="914400"/>
          </a:xfrm>
          <a:prstGeom prst="rect">
            <a:avLst/>
          </a:prstGeom>
        </p:spPr>
      </p:pic>
      <p:pic>
        <p:nvPicPr>
          <p:cNvPr id="10" name="Рисунок 9" descr="Сборник схем">
            <a:extLst>
              <a:ext uri="{FF2B5EF4-FFF2-40B4-BE49-F238E27FC236}">
                <a16:creationId xmlns:a16="http://schemas.microsoft.com/office/drawing/2014/main" id="{CD44F373-32F7-468E-847F-46718997FD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0157" y="1636372"/>
            <a:ext cx="914400" cy="914400"/>
          </a:xfrm>
          <a:prstGeom prst="rect">
            <a:avLst/>
          </a:prstGeom>
        </p:spPr>
      </p:pic>
      <p:sp>
        <p:nvSpPr>
          <p:cNvPr id="2" name="Стрелка: вниз 1">
            <a:extLst>
              <a:ext uri="{FF2B5EF4-FFF2-40B4-BE49-F238E27FC236}">
                <a16:creationId xmlns:a16="http://schemas.microsoft.com/office/drawing/2014/main" id="{B76DA768-285C-41B2-B89C-EF587811FA0F}"/>
              </a:ext>
            </a:extLst>
          </p:cNvPr>
          <p:cNvSpPr/>
          <p:nvPr/>
        </p:nvSpPr>
        <p:spPr>
          <a:xfrm>
            <a:off x="2916820" y="3972627"/>
            <a:ext cx="795023" cy="597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a:extLst>
              <a:ext uri="{FF2B5EF4-FFF2-40B4-BE49-F238E27FC236}">
                <a16:creationId xmlns:a16="http://schemas.microsoft.com/office/drawing/2014/main" id="{1F55AEE4-A755-4FF0-9B87-504A972CCAA5}"/>
              </a:ext>
            </a:extLst>
          </p:cNvPr>
          <p:cNvSpPr/>
          <p:nvPr/>
        </p:nvSpPr>
        <p:spPr>
          <a:xfrm>
            <a:off x="8539845" y="3972627"/>
            <a:ext cx="795023" cy="597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Текст 5">
            <a:extLst>
              <a:ext uri="{FF2B5EF4-FFF2-40B4-BE49-F238E27FC236}">
                <a16:creationId xmlns:a16="http://schemas.microsoft.com/office/drawing/2014/main" id="{72340CCD-4C61-45C1-9986-FC254AAAA323}"/>
              </a:ext>
            </a:extLst>
          </p:cNvPr>
          <p:cNvSpPr txBox="1">
            <a:spLocks/>
          </p:cNvSpPr>
          <p:nvPr/>
        </p:nvSpPr>
        <p:spPr>
          <a:xfrm>
            <a:off x="828509" y="4851721"/>
            <a:ext cx="4742481" cy="1468056"/>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b="1" dirty="0"/>
              <a:t> </a:t>
            </a:r>
            <a:r>
              <a:rPr lang="ru-RU" dirty="0"/>
              <a:t> доначисление налогов с целью возмещения ущерба бюджету таким образом, как если бы налогоплательщик не допускал нарушений</a:t>
            </a:r>
          </a:p>
          <a:p>
            <a:pPr algn="ctr"/>
            <a:endParaRPr lang="ru-RU" dirty="0"/>
          </a:p>
        </p:txBody>
      </p:sp>
      <p:sp>
        <p:nvSpPr>
          <p:cNvPr id="12" name="Текст 5">
            <a:extLst>
              <a:ext uri="{FF2B5EF4-FFF2-40B4-BE49-F238E27FC236}">
                <a16:creationId xmlns:a16="http://schemas.microsoft.com/office/drawing/2014/main" id="{035A33CC-6F96-40F6-8717-0312ECA27EB7}"/>
              </a:ext>
            </a:extLst>
          </p:cNvPr>
          <p:cNvSpPr txBox="1">
            <a:spLocks/>
          </p:cNvSpPr>
          <p:nvPr/>
        </p:nvSpPr>
        <p:spPr>
          <a:xfrm>
            <a:off x="6741307" y="4851721"/>
            <a:ext cx="4742481" cy="1377718"/>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dirty="0"/>
              <a:t>налоговые последствия определяются исходя из надлежащей правовой квалификации - подлинного экономического содержания</a:t>
            </a:r>
          </a:p>
        </p:txBody>
      </p:sp>
    </p:spTree>
    <p:extLst>
      <p:ext uri="{BB962C8B-B14F-4D97-AF65-F5344CB8AC3E}">
        <p14:creationId xmlns:p14="http://schemas.microsoft.com/office/powerpoint/2010/main" val="21303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2" grpId="0" animBg="1"/>
      <p:bldP spid="9"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724" y="200297"/>
            <a:ext cx="9957108" cy="669653"/>
          </a:xfrm>
        </p:spPr>
        <p:txBody>
          <a:bodyPr/>
          <a:lstStyle/>
          <a:p>
            <a:r>
              <a:rPr lang="ru-RU" dirty="0"/>
              <a:t>Как действовать? </a:t>
            </a:r>
          </a:p>
        </p:txBody>
      </p:sp>
      <p:pic>
        <p:nvPicPr>
          <p:cNvPr id="4" name="Рисунок 3"/>
          <p:cNvPicPr>
            <a:picLocks noChangeAspect="1"/>
          </p:cNvPicPr>
          <p:nvPr/>
        </p:nvPicPr>
        <p:blipFill rotWithShape="1">
          <a:blip r:embed="rId3"/>
          <a:srcRect r="24839"/>
          <a:stretch/>
        </p:blipFill>
        <p:spPr>
          <a:xfrm>
            <a:off x="1593208" y="1370379"/>
            <a:ext cx="7823924" cy="5345373"/>
          </a:xfrm>
          <a:prstGeom prst="rect">
            <a:avLst/>
          </a:prstGeom>
        </p:spPr>
      </p:pic>
      <p:sp>
        <p:nvSpPr>
          <p:cNvPr id="3" name="Объект 2"/>
          <p:cNvSpPr>
            <a:spLocks noGrp="1"/>
          </p:cNvSpPr>
          <p:nvPr>
            <p:ph idx="1"/>
          </p:nvPr>
        </p:nvSpPr>
        <p:spPr>
          <a:xfrm>
            <a:off x="1802270" y="1631543"/>
            <a:ext cx="5002291" cy="1456041"/>
          </a:xfrm>
        </p:spPr>
        <p:txBody>
          <a:bodyPr>
            <a:normAutofit/>
          </a:bodyPr>
          <a:lstStyle/>
          <a:p>
            <a:r>
              <a:rPr lang="ru-RU" dirty="0"/>
              <a:t>Анализ предполагаемой реорганизации на предмет искажений (персонал, наценка, взаимодействие, платежи)</a:t>
            </a:r>
          </a:p>
        </p:txBody>
      </p:sp>
      <p:sp>
        <p:nvSpPr>
          <p:cNvPr id="5" name="Объект 2"/>
          <p:cNvSpPr txBox="1">
            <a:spLocks/>
          </p:cNvSpPr>
          <p:nvPr/>
        </p:nvSpPr>
        <p:spPr>
          <a:xfrm>
            <a:off x="7258854" y="1631542"/>
            <a:ext cx="4520062" cy="1456042"/>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Защитный файл: деловые цели реорганизации, отсутствие признаков «дробления бизнеса», отсутствие искажений</a:t>
            </a:r>
          </a:p>
        </p:txBody>
      </p:sp>
      <p:sp>
        <p:nvSpPr>
          <p:cNvPr id="6" name="Объект 2"/>
          <p:cNvSpPr txBox="1">
            <a:spLocks/>
          </p:cNvSpPr>
          <p:nvPr/>
        </p:nvSpPr>
        <p:spPr>
          <a:xfrm>
            <a:off x="4535065" y="5107856"/>
            <a:ext cx="5002290" cy="1607895"/>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Проверка на деловую цель реорганизации (безопасный вариант) или проверка цели на соответствие целям и задачам маневра (рискованный вариант) </a:t>
            </a:r>
          </a:p>
        </p:txBody>
      </p:sp>
    </p:spTree>
    <p:extLst>
      <p:ext uri="{BB962C8B-B14F-4D97-AF65-F5344CB8AC3E}">
        <p14:creationId xmlns:p14="http://schemas.microsoft.com/office/powerpoint/2010/main" val="15651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7"/>
          </p:nvPr>
        </p:nvSpPr>
        <p:spPr>
          <a:xfrm>
            <a:off x="5167116" y="3826476"/>
            <a:ext cx="6653345" cy="252000"/>
          </a:xfrm>
        </p:spPr>
        <p:txBody>
          <a:bodyPr>
            <a:normAutofit fontScale="92500" lnSpcReduction="20000"/>
          </a:bodyPr>
          <a:lstStyle/>
          <a:p>
            <a:pPr>
              <a:spcBef>
                <a:spcPts val="250"/>
              </a:spcBef>
              <a:buClr>
                <a:srgbClr val="7F1E65"/>
              </a:buClr>
            </a:pPr>
            <a:r>
              <a:rPr lang="ru-RU" dirty="0">
                <a:solidFill>
                  <a:srgbClr val="435059"/>
                </a:solidFill>
              </a:rPr>
              <a:t>www.pgplaw.ru</a:t>
            </a:r>
          </a:p>
        </p:txBody>
      </p:sp>
      <p:sp>
        <p:nvSpPr>
          <p:cNvPr id="5" name="Текст 4"/>
          <p:cNvSpPr>
            <a:spLocks noGrp="1"/>
          </p:cNvSpPr>
          <p:nvPr>
            <p:ph type="body" sz="quarter" idx="18"/>
          </p:nvPr>
        </p:nvSpPr>
        <p:spPr>
          <a:xfrm>
            <a:off x="5167116" y="4334671"/>
            <a:ext cx="6653345" cy="252000"/>
          </a:xfrm>
        </p:spPr>
        <p:txBody>
          <a:bodyPr>
            <a:normAutofit fontScale="92500" lnSpcReduction="20000"/>
          </a:bodyPr>
          <a:lstStyle/>
          <a:p>
            <a:r>
              <a:rPr lang="en-US" dirty="0" err="1">
                <a:solidFill>
                  <a:srgbClr val="435059"/>
                </a:solidFill>
              </a:rPr>
              <a:t>m.nikonova</a:t>
            </a:r>
            <a:r>
              <a:rPr lang="ru-RU" dirty="0">
                <a:solidFill>
                  <a:srgbClr val="435059"/>
                </a:solidFill>
              </a:rPr>
              <a:t>@pgplaw.ru</a:t>
            </a:r>
          </a:p>
        </p:txBody>
      </p:sp>
      <p:sp>
        <p:nvSpPr>
          <p:cNvPr id="7" name="Заголовок 6"/>
          <p:cNvSpPr>
            <a:spLocks noGrp="1"/>
          </p:cNvSpPr>
          <p:nvPr>
            <p:ph type="title"/>
          </p:nvPr>
        </p:nvSpPr>
        <p:spPr/>
        <p:txBody>
          <a:bodyPr/>
          <a:lstStyle/>
          <a:p>
            <a:r>
              <a:rPr lang="ru-RU">
                <a:solidFill>
                  <a:srgbClr val="6F006B"/>
                </a:solidFill>
              </a:rPr>
              <a:t>Контактная информация</a:t>
            </a:r>
            <a:endParaRPr lang="ru-RU" dirty="0">
              <a:solidFill>
                <a:srgbClr val="6F006B"/>
              </a:solidFill>
            </a:endParaRPr>
          </a:p>
        </p:txBody>
      </p:sp>
      <p:sp>
        <p:nvSpPr>
          <p:cNvPr id="10" name="Текст 21"/>
          <p:cNvSpPr>
            <a:spLocks noGrp="1"/>
          </p:cNvSpPr>
          <p:nvPr>
            <p:ph type="body" sz="quarter" idx="15"/>
          </p:nvPr>
        </p:nvSpPr>
        <p:spPr>
          <a:xfrm>
            <a:off x="5142802" y="4827969"/>
            <a:ext cx="4027487" cy="252412"/>
          </a:xfrm>
        </p:spPr>
        <p:txBody>
          <a:bodyPr/>
          <a:lstStyle/>
          <a:p>
            <a:pPr>
              <a:buFont typeface="Arial" charset="0"/>
              <a:buNone/>
              <a:defRPr/>
            </a:pPr>
            <a:r>
              <a:rPr lang="ru-RU" dirty="0"/>
              <a:t>+7 (495) 767-00-07</a:t>
            </a:r>
          </a:p>
        </p:txBody>
      </p:sp>
      <p:sp>
        <p:nvSpPr>
          <p:cNvPr id="11" name="Текст 27"/>
          <p:cNvSpPr>
            <a:spLocks noGrp="1"/>
          </p:cNvSpPr>
          <p:nvPr>
            <p:ph type="body" sz="quarter" idx="16"/>
          </p:nvPr>
        </p:nvSpPr>
        <p:spPr>
          <a:xfrm>
            <a:off x="5142802" y="5302187"/>
            <a:ext cx="4027487" cy="250825"/>
          </a:xfrm>
        </p:spPr>
        <p:txBody>
          <a:bodyPr/>
          <a:lstStyle/>
          <a:p>
            <a:pPr>
              <a:buFont typeface="Arial" charset="0"/>
              <a:buNone/>
              <a:defRPr/>
            </a:pPr>
            <a:r>
              <a:rPr lang="ru-RU" dirty="0"/>
              <a:t>+7 (495) 765-00-07</a:t>
            </a:r>
          </a:p>
        </p:txBody>
      </p:sp>
      <p:sp>
        <p:nvSpPr>
          <p:cNvPr id="13" name="Текст 18"/>
          <p:cNvSpPr txBox="1">
            <a:spLocks/>
          </p:cNvSpPr>
          <p:nvPr/>
        </p:nvSpPr>
        <p:spPr>
          <a:xfrm>
            <a:off x="4588955" y="1062228"/>
            <a:ext cx="4462462" cy="23066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defRPr/>
            </a:pPr>
            <a:r>
              <a:rPr lang="ru-RU" b="1" dirty="0"/>
              <a:t>Россия</a:t>
            </a:r>
            <a:br>
              <a:rPr lang="en-US" sz="1400" dirty="0"/>
            </a:br>
            <a:r>
              <a:rPr lang="ru-RU" sz="1800" dirty="0"/>
              <a:t>Москва, Санкт-Петербург, Красноярск, Южно-Сахалинск, Владивосток</a:t>
            </a:r>
          </a:p>
          <a:p>
            <a:pPr lvl="1">
              <a:buFont typeface="Arial" charset="0"/>
              <a:buChar char="●"/>
              <a:defRPr/>
            </a:pPr>
            <a:r>
              <a:rPr lang="ru-RU" b="1" dirty="0"/>
              <a:t>Китай</a:t>
            </a:r>
            <a:br>
              <a:rPr lang="en-US" sz="1800" dirty="0"/>
            </a:br>
            <a:r>
              <a:rPr lang="ru-RU" sz="1800" dirty="0"/>
              <a:t>Пекин, Шанхай</a:t>
            </a:r>
          </a:p>
          <a:p>
            <a:pPr lvl="1">
              <a:buFont typeface="Arial" charset="0"/>
              <a:buChar char="●"/>
              <a:defRPr/>
            </a:pPr>
            <a:r>
              <a:rPr lang="ru-RU" b="1" dirty="0"/>
              <a:t>Корея</a:t>
            </a:r>
            <a:endParaRPr lang="ru-RU" dirty="0"/>
          </a:p>
        </p:txBody>
      </p:sp>
    </p:spTree>
    <p:extLst>
      <p:ext uri="{BB962C8B-B14F-4D97-AF65-F5344CB8AC3E}">
        <p14:creationId xmlns:p14="http://schemas.microsoft.com/office/powerpoint/2010/main" val="358399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Сбербанк, МТС, Росатом, Почта России, кто еще?</a:t>
            </a:r>
          </a:p>
        </p:txBody>
      </p:sp>
      <p:pic>
        <p:nvPicPr>
          <p:cNvPr id="3" name="Рисунок 2">
            <a:extLst>
              <a:ext uri="{FF2B5EF4-FFF2-40B4-BE49-F238E27FC236}">
                <a16:creationId xmlns:a16="http://schemas.microsoft.com/office/drawing/2014/main" id="{AA45FB3C-F438-4A5B-BCD0-0CEB2524A63F}"/>
              </a:ext>
            </a:extLst>
          </p:cNvPr>
          <p:cNvPicPr>
            <a:picLocks noChangeAspect="1"/>
          </p:cNvPicPr>
          <p:nvPr/>
        </p:nvPicPr>
        <p:blipFill rotWithShape="1">
          <a:blip r:embed="rId3"/>
          <a:srcRect l="15154" t="14419" r="51620" b="8372"/>
          <a:stretch/>
        </p:blipFill>
        <p:spPr>
          <a:xfrm>
            <a:off x="720724" y="1293577"/>
            <a:ext cx="4051005" cy="5295014"/>
          </a:xfrm>
          <a:prstGeom prst="rect">
            <a:avLst/>
          </a:prstGeom>
        </p:spPr>
      </p:pic>
      <p:pic>
        <p:nvPicPr>
          <p:cNvPr id="4" name="Рисунок 3">
            <a:extLst>
              <a:ext uri="{FF2B5EF4-FFF2-40B4-BE49-F238E27FC236}">
                <a16:creationId xmlns:a16="http://schemas.microsoft.com/office/drawing/2014/main" id="{370345AD-45EE-476A-8D7D-F6A90D3005AC}"/>
              </a:ext>
            </a:extLst>
          </p:cNvPr>
          <p:cNvPicPr>
            <a:picLocks noChangeAspect="1"/>
          </p:cNvPicPr>
          <p:nvPr/>
        </p:nvPicPr>
        <p:blipFill rotWithShape="1">
          <a:blip r:embed="rId4"/>
          <a:srcRect l="29214" t="15504" r="35815" b="8372"/>
          <a:stretch/>
        </p:blipFill>
        <p:spPr>
          <a:xfrm>
            <a:off x="6690991" y="1330790"/>
            <a:ext cx="4263656" cy="5220586"/>
          </a:xfrm>
          <a:prstGeom prst="rect">
            <a:avLst/>
          </a:prstGeom>
        </p:spPr>
      </p:pic>
      <p:pic>
        <p:nvPicPr>
          <p:cNvPr id="5" name="Рисунок 4">
            <a:extLst>
              <a:ext uri="{FF2B5EF4-FFF2-40B4-BE49-F238E27FC236}">
                <a16:creationId xmlns:a16="http://schemas.microsoft.com/office/drawing/2014/main" id="{F58C2FDD-E58B-4E6C-AB1D-F7FE9F9042BE}"/>
              </a:ext>
            </a:extLst>
          </p:cNvPr>
          <p:cNvPicPr>
            <a:picLocks noChangeAspect="1"/>
          </p:cNvPicPr>
          <p:nvPr/>
        </p:nvPicPr>
        <p:blipFill rotWithShape="1">
          <a:blip r:embed="rId5"/>
          <a:srcRect l="34971" t="17054" r="35552" b="8527"/>
          <a:stretch/>
        </p:blipFill>
        <p:spPr>
          <a:xfrm>
            <a:off x="4439223" y="1077035"/>
            <a:ext cx="3593804" cy="5103629"/>
          </a:xfrm>
          <a:prstGeom prst="rect">
            <a:avLst/>
          </a:prstGeom>
        </p:spPr>
      </p:pic>
      <p:pic>
        <p:nvPicPr>
          <p:cNvPr id="7" name="Рисунок 6">
            <a:extLst>
              <a:ext uri="{FF2B5EF4-FFF2-40B4-BE49-F238E27FC236}">
                <a16:creationId xmlns:a16="http://schemas.microsoft.com/office/drawing/2014/main" id="{EE81B192-B720-4E35-AE3E-ABA4535992E0}"/>
              </a:ext>
            </a:extLst>
          </p:cNvPr>
          <p:cNvPicPr>
            <a:picLocks noChangeAspect="1"/>
          </p:cNvPicPr>
          <p:nvPr/>
        </p:nvPicPr>
        <p:blipFill rotWithShape="1">
          <a:blip r:embed="rId6"/>
          <a:srcRect l="24878" t="14309" r="38445" b="13496"/>
          <a:stretch/>
        </p:blipFill>
        <p:spPr>
          <a:xfrm>
            <a:off x="1533551" y="1465511"/>
            <a:ext cx="4471639" cy="4951143"/>
          </a:xfrm>
          <a:prstGeom prst="rect">
            <a:avLst/>
          </a:prstGeom>
        </p:spPr>
      </p:pic>
      <p:pic>
        <p:nvPicPr>
          <p:cNvPr id="8" name="Рисунок 7">
            <a:extLst>
              <a:ext uri="{FF2B5EF4-FFF2-40B4-BE49-F238E27FC236}">
                <a16:creationId xmlns:a16="http://schemas.microsoft.com/office/drawing/2014/main" id="{8033B192-0C77-4AAD-A55D-D52BD65B1CEF}"/>
              </a:ext>
            </a:extLst>
          </p:cNvPr>
          <p:cNvPicPr>
            <a:picLocks noChangeAspect="1"/>
          </p:cNvPicPr>
          <p:nvPr/>
        </p:nvPicPr>
        <p:blipFill rotWithShape="1">
          <a:blip r:embed="rId7"/>
          <a:srcRect l="27622" t="12685" r="37029" b="12896"/>
          <a:stretch/>
        </p:blipFill>
        <p:spPr>
          <a:xfrm>
            <a:off x="6335361" y="1262391"/>
            <a:ext cx="4309733" cy="5103629"/>
          </a:xfrm>
          <a:prstGeom prst="rect">
            <a:avLst/>
          </a:prstGeom>
        </p:spPr>
      </p:pic>
    </p:spTree>
    <p:extLst>
      <p:ext uri="{BB962C8B-B14F-4D97-AF65-F5344CB8AC3E}">
        <p14:creationId xmlns:p14="http://schemas.microsoft.com/office/powerpoint/2010/main" val="370365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866955" y="1259140"/>
            <a:ext cx="6670146" cy="5291313"/>
          </a:xfrm>
          <a:prstGeom prst="rect">
            <a:avLst/>
          </a:prstGeom>
        </p:spPr>
      </p:pic>
      <p:sp>
        <p:nvSpPr>
          <p:cNvPr id="3" name="Title 2"/>
          <p:cNvSpPr>
            <a:spLocks noGrp="1"/>
          </p:cNvSpPr>
          <p:nvPr>
            <p:ph type="title"/>
          </p:nvPr>
        </p:nvSpPr>
        <p:spPr/>
        <p:txBody>
          <a:bodyPr>
            <a:noAutofit/>
          </a:bodyPr>
          <a:lstStyle/>
          <a:p>
            <a:r>
              <a:rPr lang="ru-RU" dirty="0"/>
              <a:t>Условия применения льгот</a:t>
            </a:r>
          </a:p>
        </p:txBody>
      </p:sp>
      <p:sp>
        <p:nvSpPr>
          <p:cNvPr id="8" name="Текст 5"/>
          <p:cNvSpPr txBox="1">
            <a:spLocks/>
          </p:cNvSpPr>
          <p:nvPr/>
        </p:nvSpPr>
        <p:spPr>
          <a:xfrm>
            <a:off x="6757061" y="3706273"/>
            <a:ext cx="5225142" cy="641175"/>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получение не менее </a:t>
            </a:r>
            <a:r>
              <a:rPr lang="ru-RU" sz="2000" b="1" dirty="0">
                <a:solidFill>
                  <a:srgbClr val="9C2498"/>
                </a:solidFill>
              </a:rPr>
              <a:t>90% доходов от </a:t>
            </a:r>
            <a:r>
              <a:rPr lang="en-US" sz="2000" b="1" dirty="0">
                <a:solidFill>
                  <a:srgbClr val="9C2498"/>
                </a:solidFill>
              </a:rPr>
              <a:t>IT-</a:t>
            </a:r>
            <a:r>
              <a:rPr lang="ru-RU" sz="2000" b="1" dirty="0">
                <a:solidFill>
                  <a:srgbClr val="9C2498"/>
                </a:solidFill>
              </a:rPr>
              <a:t>деятельности</a:t>
            </a:r>
          </a:p>
        </p:txBody>
      </p:sp>
      <p:sp>
        <p:nvSpPr>
          <p:cNvPr id="13" name="Текст 5"/>
          <p:cNvSpPr txBox="1">
            <a:spLocks/>
          </p:cNvSpPr>
          <p:nvPr/>
        </p:nvSpPr>
        <p:spPr>
          <a:xfrm>
            <a:off x="4453681" y="6088594"/>
            <a:ext cx="6839753" cy="461859"/>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аккредитация в </a:t>
            </a:r>
            <a:r>
              <a:rPr lang="ru-RU" sz="2000" dirty="0" err="1"/>
              <a:t>Минкомцифры</a:t>
            </a:r>
            <a:endParaRPr lang="ru-RU" sz="2000" dirty="0"/>
          </a:p>
        </p:txBody>
      </p:sp>
      <p:sp>
        <p:nvSpPr>
          <p:cNvPr id="14" name="Текст 5"/>
          <p:cNvSpPr txBox="1">
            <a:spLocks/>
          </p:cNvSpPr>
          <p:nvPr/>
        </p:nvSpPr>
        <p:spPr>
          <a:xfrm>
            <a:off x="5570990" y="4880032"/>
            <a:ext cx="5627441" cy="675978"/>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среднесписочная численность работников не менее 7 человек</a:t>
            </a:r>
          </a:p>
        </p:txBody>
      </p:sp>
    </p:spTree>
    <p:extLst>
      <p:ext uri="{BB962C8B-B14F-4D97-AF65-F5344CB8AC3E}">
        <p14:creationId xmlns:p14="http://schemas.microsoft.com/office/powerpoint/2010/main" val="15521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Софт и железо: когда закон принимается слишком быстро</a:t>
            </a:r>
          </a:p>
        </p:txBody>
      </p:sp>
      <p:sp>
        <p:nvSpPr>
          <p:cNvPr id="9" name="Скругленный прямоугольник 11">
            <a:extLst>
              <a:ext uri="{FF2B5EF4-FFF2-40B4-BE49-F238E27FC236}">
                <a16:creationId xmlns:a16="http://schemas.microsoft.com/office/drawing/2014/main" id="{3E5FFBD1-5CCF-4DB6-A4F0-85CDD3685668}"/>
              </a:ext>
            </a:extLst>
          </p:cNvPr>
          <p:cNvSpPr/>
          <p:nvPr/>
        </p:nvSpPr>
        <p:spPr>
          <a:xfrm>
            <a:off x="6384118" y="4621663"/>
            <a:ext cx="1489439" cy="99748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Железо</a:t>
            </a:r>
          </a:p>
        </p:txBody>
      </p:sp>
      <p:sp>
        <p:nvSpPr>
          <p:cNvPr id="10" name="Скругленный прямоугольник 14">
            <a:extLst>
              <a:ext uri="{FF2B5EF4-FFF2-40B4-BE49-F238E27FC236}">
                <a16:creationId xmlns:a16="http://schemas.microsoft.com/office/drawing/2014/main" id="{6471DEC9-F171-47C6-8BA1-611D16DA9610}"/>
              </a:ext>
            </a:extLst>
          </p:cNvPr>
          <p:cNvSpPr/>
          <p:nvPr/>
        </p:nvSpPr>
        <p:spPr>
          <a:xfrm>
            <a:off x="3934535" y="4621664"/>
            <a:ext cx="1575014" cy="99748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Софт</a:t>
            </a:r>
          </a:p>
        </p:txBody>
      </p:sp>
      <p:sp>
        <p:nvSpPr>
          <p:cNvPr id="16" name="Скругленный прямоугольник 14">
            <a:extLst>
              <a:ext uri="{FF2B5EF4-FFF2-40B4-BE49-F238E27FC236}">
                <a16:creationId xmlns:a16="http://schemas.microsoft.com/office/drawing/2014/main" id="{8119F408-7824-44C1-9314-D70B901C5DE3}"/>
              </a:ext>
            </a:extLst>
          </p:cNvPr>
          <p:cNvSpPr/>
          <p:nvPr/>
        </p:nvSpPr>
        <p:spPr>
          <a:xfrm>
            <a:off x="4382591" y="1732584"/>
            <a:ext cx="3023719" cy="99748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bg1"/>
                </a:solidFill>
                <a:ea typeface="Verdana" panose="020B0604030504040204" pitchFamily="34" charset="0"/>
              </a:rPr>
              <a:t>Софт и железо</a:t>
            </a:r>
          </a:p>
        </p:txBody>
      </p:sp>
      <p:cxnSp>
        <p:nvCxnSpPr>
          <p:cNvPr id="24" name="Прямая со стрелкой 23">
            <a:extLst>
              <a:ext uri="{FF2B5EF4-FFF2-40B4-BE49-F238E27FC236}">
                <a16:creationId xmlns:a16="http://schemas.microsoft.com/office/drawing/2014/main" id="{A082283D-3C64-4185-931B-B453744C96EB}"/>
              </a:ext>
            </a:extLst>
          </p:cNvPr>
          <p:cNvCxnSpPr/>
          <p:nvPr/>
        </p:nvCxnSpPr>
        <p:spPr>
          <a:xfrm flipH="1">
            <a:off x="4618189" y="2730067"/>
            <a:ext cx="439948" cy="1795634"/>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9C7E479F-181E-4BBA-8D11-2D9D75A21B5F}"/>
              </a:ext>
            </a:extLst>
          </p:cNvPr>
          <p:cNvCxnSpPr/>
          <p:nvPr/>
        </p:nvCxnSpPr>
        <p:spPr>
          <a:xfrm>
            <a:off x="6528122" y="2730067"/>
            <a:ext cx="451412" cy="1795634"/>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0" name="Группа 29">
            <a:extLst>
              <a:ext uri="{FF2B5EF4-FFF2-40B4-BE49-F238E27FC236}">
                <a16:creationId xmlns:a16="http://schemas.microsoft.com/office/drawing/2014/main" id="{A5B186DC-D72C-46BA-8B33-272DC754B377}"/>
              </a:ext>
            </a:extLst>
          </p:cNvPr>
          <p:cNvGrpSpPr/>
          <p:nvPr/>
        </p:nvGrpSpPr>
        <p:grpSpPr>
          <a:xfrm>
            <a:off x="720724" y="1882248"/>
            <a:ext cx="11145168" cy="3238156"/>
            <a:chOff x="718882" y="1600772"/>
            <a:chExt cx="11145168" cy="3238156"/>
          </a:xfrm>
        </p:grpSpPr>
        <p:sp>
          <p:nvSpPr>
            <p:cNvPr id="8" name="Текст 5"/>
            <p:cNvSpPr txBox="1">
              <a:spLocks/>
            </p:cNvSpPr>
            <p:nvPr/>
          </p:nvSpPr>
          <p:spPr>
            <a:xfrm>
              <a:off x="8078863" y="3623056"/>
              <a:ext cx="3352317" cy="1211044"/>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600" dirty="0"/>
                <a:t>при условии получения не менее </a:t>
              </a:r>
              <a:r>
                <a:rPr lang="ru-RU" sz="1600" b="1" dirty="0">
                  <a:solidFill>
                    <a:srgbClr val="9C2498"/>
                  </a:solidFill>
                </a:rPr>
                <a:t>90% доходов от этой деятельности</a:t>
              </a:r>
            </a:p>
          </p:txBody>
        </p:sp>
        <p:sp>
          <p:nvSpPr>
            <p:cNvPr id="14" name="Текст 5"/>
            <p:cNvSpPr txBox="1">
              <a:spLocks/>
            </p:cNvSpPr>
            <p:nvPr/>
          </p:nvSpPr>
          <p:spPr>
            <a:xfrm>
              <a:off x="8078863" y="1600772"/>
              <a:ext cx="3785187" cy="1698013"/>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600" dirty="0"/>
                <a:t>льготы предусмотрены для организаций, проектирующих и разрабатывающих изделия электронной компонентной базы и электронной (радиоэлектронной) продукции</a:t>
              </a:r>
            </a:p>
          </p:txBody>
        </p:sp>
        <p:grpSp>
          <p:nvGrpSpPr>
            <p:cNvPr id="29" name="Группа 28">
              <a:extLst>
                <a:ext uri="{FF2B5EF4-FFF2-40B4-BE49-F238E27FC236}">
                  <a16:creationId xmlns:a16="http://schemas.microsoft.com/office/drawing/2014/main" id="{777DD9EE-C515-468F-9DB9-CF38CD329865}"/>
                </a:ext>
              </a:extLst>
            </p:cNvPr>
            <p:cNvGrpSpPr/>
            <p:nvPr/>
          </p:nvGrpSpPr>
          <p:grpSpPr>
            <a:xfrm>
              <a:off x="718882" y="1600772"/>
              <a:ext cx="3698114" cy="3238156"/>
              <a:chOff x="718882" y="1600772"/>
              <a:chExt cx="3698114" cy="3238156"/>
            </a:xfrm>
          </p:grpSpPr>
          <p:sp>
            <p:nvSpPr>
              <p:cNvPr id="20" name="Текст 5">
                <a:extLst>
                  <a:ext uri="{FF2B5EF4-FFF2-40B4-BE49-F238E27FC236}">
                    <a16:creationId xmlns:a16="http://schemas.microsoft.com/office/drawing/2014/main" id="{40332816-4C88-47DF-861C-69312FC257CD}"/>
                  </a:ext>
                </a:extLst>
              </p:cNvPr>
              <p:cNvSpPr txBox="1">
                <a:spLocks/>
              </p:cNvSpPr>
              <p:nvPr/>
            </p:nvSpPr>
            <p:spPr>
              <a:xfrm>
                <a:off x="725296" y="3627884"/>
                <a:ext cx="3378556" cy="1211044"/>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600" dirty="0"/>
                  <a:t>при условии получения не менее </a:t>
                </a:r>
                <a:r>
                  <a:rPr lang="ru-RU" sz="1600" b="1" dirty="0">
                    <a:solidFill>
                      <a:srgbClr val="9C2498"/>
                    </a:solidFill>
                  </a:rPr>
                  <a:t>90% доходов от </a:t>
                </a:r>
                <a:r>
                  <a:rPr lang="en-US" sz="1600" b="1" dirty="0">
                    <a:solidFill>
                      <a:srgbClr val="9C2498"/>
                    </a:solidFill>
                  </a:rPr>
                  <a:t>IT</a:t>
                </a:r>
                <a:r>
                  <a:rPr lang="ru-RU" sz="1600" b="1" dirty="0">
                    <a:solidFill>
                      <a:srgbClr val="9C2498"/>
                    </a:solidFill>
                  </a:rPr>
                  <a:t> деятельности</a:t>
                </a:r>
              </a:p>
            </p:txBody>
          </p:sp>
          <p:sp>
            <p:nvSpPr>
              <p:cNvPr id="21" name="Текст 5">
                <a:extLst>
                  <a:ext uri="{FF2B5EF4-FFF2-40B4-BE49-F238E27FC236}">
                    <a16:creationId xmlns:a16="http://schemas.microsoft.com/office/drawing/2014/main" id="{EEC8E70A-F926-4404-BA21-AD3F2076DD24}"/>
                  </a:ext>
                </a:extLst>
              </p:cNvPr>
              <p:cNvSpPr txBox="1">
                <a:spLocks/>
              </p:cNvSpPr>
              <p:nvPr/>
            </p:nvSpPr>
            <p:spPr>
              <a:xfrm>
                <a:off x="718882" y="1600772"/>
                <a:ext cx="3698114" cy="1698013"/>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600" dirty="0"/>
                  <a:t>льготы предусмотрены для организаций, организаций, которые осуществляют деятельность в области информационных технологий</a:t>
                </a:r>
              </a:p>
            </p:txBody>
          </p:sp>
          <p:sp>
            <p:nvSpPr>
              <p:cNvPr id="27" name="Стрелка: вниз 26">
                <a:extLst>
                  <a:ext uri="{FF2B5EF4-FFF2-40B4-BE49-F238E27FC236}">
                    <a16:creationId xmlns:a16="http://schemas.microsoft.com/office/drawing/2014/main" id="{94CE5D79-EAC1-4E49-B926-ABCC02F348AC}"/>
                  </a:ext>
                </a:extLst>
              </p:cNvPr>
              <p:cNvSpPr/>
              <p:nvPr/>
            </p:nvSpPr>
            <p:spPr>
              <a:xfrm>
                <a:off x="1889612" y="3103604"/>
                <a:ext cx="419503" cy="325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Стрелка: вниз 27">
              <a:extLst>
                <a:ext uri="{FF2B5EF4-FFF2-40B4-BE49-F238E27FC236}">
                  <a16:creationId xmlns:a16="http://schemas.microsoft.com/office/drawing/2014/main" id="{41494567-74D0-47DD-9F24-148027668FC3}"/>
                </a:ext>
              </a:extLst>
            </p:cNvPr>
            <p:cNvSpPr/>
            <p:nvPr/>
          </p:nvSpPr>
          <p:spPr>
            <a:xfrm>
              <a:off x="9449300" y="3136087"/>
              <a:ext cx="419503" cy="325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1435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Подход ФНС к</a:t>
            </a:r>
            <a:r>
              <a:rPr lang="en-US" dirty="0"/>
              <a:t> </a:t>
            </a:r>
            <a:r>
              <a:rPr lang="ru-RU" dirty="0"/>
              <a:t>выделению нового бизнеса</a:t>
            </a:r>
          </a:p>
        </p:txBody>
      </p:sp>
      <p:sp>
        <p:nvSpPr>
          <p:cNvPr id="18" name="Текст 3"/>
          <p:cNvSpPr txBox="1">
            <a:spLocks/>
          </p:cNvSpPr>
          <p:nvPr/>
        </p:nvSpPr>
        <p:spPr>
          <a:xfrm>
            <a:off x="1220053" y="5974613"/>
            <a:ext cx="10622777" cy="544279"/>
          </a:xfrm>
          <a:prstGeom prst="rect">
            <a:avLst/>
          </a:prstGeom>
        </p:spPr>
        <p:txBody>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solidFill>
                  <a:srgbClr val="9C2498"/>
                </a:solidFill>
              </a:rPr>
              <a:t>Письма Минфина и ФНС России от 20 февраля 2021 г. № СД-4-3/2249@, от 9 апреля 2021 г. № СД-19-3/173@  </a:t>
            </a:r>
          </a:p>
          <a:p>
            <a:endParaRPr lang="ru-RU" sz="1600" dirty="0">
              <a:solidFill>
                <a:srgbClr val="9C2498"/>
              </a:solidFill>
            </a:endParaRPr>
          </a:p>
        </p:txBody>
      </p:sp>
      <p:sp>
        <p:nvSpPr>
          <p:cNvPr id="8" name="Объект 2">
            <a:extLst>
              <a:ext uri="{FF2B5EF4-FFF2-40B4-BE49-F238E27FC236}">
                <a16:creationId xmlns:a16="http://schemas.microsoft.com/office/drawing/2014/main" id="{CB81B9D8-5CF9-45A1-A5A2-5426411EE2D5}"/>
              </a:ext>
            </a:extLst>
          </p:cNvPr>
          <p:cNvSpPr txBox="1">
            <a:spLocks/>
          </p:cNvSpPr>
          <p:nvPr/>
        </p:nvSpPr>
        <p:spPr>
          <a:xfrm>
            <a:off x="1585732" y="1332495"/>
            <a:ext cx="10347961" cy="475832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ru-RU" sz="1800" dirty="0">
                <a:solidFill>
                  <a:srgbClr val="494F55"/>
                </a:solidFill>
              </a:rPr>
              <a:t>меры поддержки равным образом должны распространяться и на вновь создаваемые IT-компании </a:t>
            </a:r>
          </a:p>
          <a:p>
            <a:pPr>
              <a:spcBef>
                <a:spcPts val="1800"/>
              </a:spcBef>
            </a:pPr>
            <a:r>
              <a:rPr lang="ru-RU" sz="1800" b="1" dirty="0">
                <a:solidFill>
                  <a:srgbClr val="9C2498"/>
                </a:solidFill>
              </a:rPr>
              <a:t>однако</a:t>
            </a:r>
            <a:r>
              <a:rPr lang="ru-RU" sz="1800" dirty="0">
                <a:solidFill>
                  <a:srgbClr val="494F55"/>
                </a:solidFill>
              </a:rPr>
              <a:t> создание IT-компании в результате реорганизации (разделение, выделение) должно исследоваться налоговыми органами в каждом отдельно взятом случае </a:t>
            </a:r>
            <a:r>
              <a:rPr lang="ru-RU" sz="1800" b="1" dirty="0">
                <a:solidFill>
                  <a:srgbClr val="9C2498"/>
                </a:solidFill>
              </a:rPr>
              <a:t>на предмет наличия признаков "дробления бизнеса", </a:t>
            </a:r>
            <a:r>
              <a:rPr lang="ru-RU" sz="1800" dirty="0">
                <a:solidFill>
                  <a:srgbClr val="494F55"/>
                </a:solidFill>
              </a:rPr>
              <a:t>когда единственной целью этих действий является получение права на применение пониженных ставок</a:t>
            </a:r>
          </a:p>
          <a:p>
            <a:pPr>
              <a:spcBef>
                <a:spcPts val="1800"/>
              </a:spcBef>
            </a:pPr>
            <a:r>
              <a:rPr lang="ru-RU" sz="1800" dirty="0">
                <a:solidFill>
                  <a:srgbClr val="494F55"/>
                </a:solidFill>
              </a:rPr>
              <a:t>ФНС России рассматривает создание IT-компании, применяющей пониженные ставки, </a:t>
            </a:r>
            <a:r>
              <a:rPr lang="ru-RU" sz="1800" b="1" dirty="0">
                <a:solidFill>
                  <a:srgbClr val="9C2498"/>
                </a:solidFill>
              </a:rPr>
              <a:t>при отсутствии искажений</a:t>
            </a:r>
            <a:r>
              <a:rPr lang="ru-RU" sz="1800" dirty="0">
                <a:solidFill>
                  <a:srgbClr val="494F55"/>
                </a:solidFill>
              </a:rPr>
              <a:t>, направленных на создание видимости соблюдения условий их применения, </a:t>
            </a:r>
            <a:r>
              <a:rPr lang="ru-RU" sz="1800" b="1" dirty="0">
                <a:solidFill>
                  <a:srgbClr val="9C2498"/>
                </a:solidFill>
              </a:rPr>
              <a:t>в качестве правомерной деловой цели</a:t>
            </a:r>
            <a:r>
              <a:rPr lang="ru-RU" sz="1800" dirty="0">
                <a:solidFill>
                  <a:srgbClr val="494F55"/>
                </a:solidFill>
              </a:rPr>
              <a:t>, полностью соответствующей целям введения пониженного уровня обложения для IT-компаний</a:t>
            </a:r>
            <a:endParaRPr lang="en-US" sz="1800" dirty="0">
              <a:solidFill>
                <a:srgbClr val="494F55"/>
              </a:solidFill>
            </a:endParaRPr>
          </a:p>
          <a:p>
            <a:pPr>
              <a:spcBef>
                <a:spcPts val="1800"/>
              </a:spcBef>
            </a:pPr>
            <a:r>
              <a:rPr lang="ru-RU" sz="1800" b="1" dirty="0">
                <a:solidFill>
                  <a:srgbClr val="9C2498"/>
                </a:solidFill>
              </a:rPr>
              <a:t>наличие деловых целей при создании IT-компании имеет существенное значение </a:t>
            </a:r>
            <a:r>
              <a:rPr lang="ru-RU" sz="1800" dirty="0">
                <a:solidFill>
                  <a:srgbClr val="494F55"/>
                </a:solidFill>
              </a:rPr>
              <a:t>и обосновывает правомерность применения пониженных ставок</a:t>
            </a:r>
          </a:p>
          <a:p>
            <a:endParaRPr lang="ru-RU" dirty="0">
              <a:solidFill>
                <a:srgbClr val="494F55"/>
              </a:solidFill>
            </a:endParaRPr>
          </a:p>
        </p:txBody>
      </p:sp>
      <p:pic>
        <p:nvPicPr>
          <p:cNvPr id="5" name="Рисунок 4">
            <a:extLst>
              <a:ext uri="{FF2B5EF4-FFF2-40B4-BE49-F238E27FC236}">
                <a16:creationId xmlns:a16="http://schemas.microsoft.com/office/drawing/2014/main" id="{C104A0E4-8768-4FB7-A464-BDF8BB7FC236}"/>
              </a:ext>
            </a:extLst>
          </p:cNvPr>
          <p:cNvPicPr>
            <a:picLocks noChangeAspect="1"/>
          </p:cNvPicPr>
          <p:nvPr/>
        </p:nvPicPr>
        <p:blipFill>
          <a:blip r:embed="rId3"/>
          <a:stretch>
            <a:fillRect/>
          </a:stretch>
        </p:blipFill>
        <p:spPr>
          <a:xfrm>
            <a:off x="720723" y="6060809"/>
            <a:ext cx="408467" cy="371888"/>
          </a:xfrm>
          <a:prstGeom prst="rect">
            <a:avLst/>
          </a:prstGeom>
        </p:spPr>
      </p:pic>
      <p:pic>
        <p:nvPicPr>
          <p:cNvPr id="4" name="Рисунок 3" descr="Увеличить">
            <a:extLst>
              <a:ext uri="{FF2B5EF4-FFF2-40B4-BE49-F238E27FC236}">
                <a16:creationId xmlns:a16="http://schemas.microsoft.com/office/drawing/2014/main" id="{43A5CF32-7BA0-41C5-BAD7-44B1D00278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723" y="1332495"/>
            <a:ext cx="592238" cy="592238"/>
          </a:xfrm>
          <a:prstGeom prst="rect">
            <a:avLst/>
          </a:prstGeom>
        </p:spPr>
      </p:pic>
      <p:pic>
        <p:nvPicPr>
          <p:cNvPr id="7" name="Рисунок 6" descr="Уменьшить">
            <a:extLst>
              <a:ext uri="{FF2B5EF4-FFF2-40B4-BE49-F238E27FC236}">
                <a16:creationId xmlns:a16="http://schemas.microsoft.com/office/drawing/2014/main" id="{78ADD5CF-F3E3-4E31-B8BB-A3A3B51CDA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723" y="2329938"/>
            <a:ext cx="592238" cy="592238"/>
          </a:xfrm>
          <a:prstGeom prst="rect">
            <a:avLst/>
          </a:prstGeom>
        </p:spPr>
      </p:pic>
      <p:pic>
        <p:nvPicPr>
          <p:cNvPr id="10" name="Рисунок 9" descr="Увеличить">
            <a:extLst>
              <a:ext uri="{FF2B5EF4-FFF2-40B4-BE49-F238E27FC236}">
                <a16:creationId xmlns:a16="http://schemas.microsoft.com/office/drawing/2014/main" id="{0087E188-5982-45A4-815A-44740EA608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723" y="3560037"/>
            <a:ext cx="592238" cy="592238"/>
          </a:xfrm>
          <a:prstGeom prst="rect">
            <a:avLst/>
          </a:prstGeom>
        </p:spPr>
      </p:pic>
      <p:pic>
        <p:nvPicPr>
          <p:cNvPr id="11" name="Рисунок 10" descr="Уменьшить">
            <a:extLst>
              <a:ext uri="{FF2B5EF4-FFF2-40B4-BE49-F238E27FC236}">
                <a16:creationId xmlns:a16="http://schemas.microsoft.com/office/drawing/2014/main" id="{110E326E-9537-489A-BBA3-C1005F7433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723" y="4919830"/>
            <a:ext cx="592238" cy="592238"/>
          </a:xfrm>
          <a:prstGeom prst="rect">
            <a:avLst/>
          </a:prstGeom>
        </p:spPr>
      </p:pic>
    </p:spTree>
    <p:extLst>
      <p:ext uri="{BB962C8B-B14F-4D97-AF65-F5344CB8AC3E}">
        <p14:creationId xmlns:p14="http://schemas.microsoft.com/office/powerpoint/2010/main" val="40742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Отделяем мухи и котлеты</a:t>
            </a:r>
          </a:p>
        </p:txBody>
      </p:sp>
      <p:sp>
        <p:nvSpPr>
          <p:cNvPr id="6" name="Текст 5"/>
          <p:cNvSpPr>
            <a:spLocks noGrp="1"/>
          </p:cNvSpPr>
          <p:nvPr>
            <p:ph type="body" sz="quarter" idx="4294967295"/>
          </p:nvPr>
        </p:nvSpPr>
        <p:spPr>
          <a:xfrm>
            <a:off x="883403" y="3148314"/>
            <a:ext cx="4742481" cy="3287210"/>
          </a:xfrm>
        </p:spPr>
        <p:txBody>
          <a:bodyPr>
            <a:normAutofit lnSpcReduction="10000"/>
          </a:bodyPr>
          <a:lstStyle/>
          <a:p>
            <a:pPr algn="ctr"/>
            <a:r>
              <a:rPr lang="ru-RU" b="1" dirty="0"/>
              <a:t>Критерий деловой цели (оценка основного мотива операции)</a:t>
            </a:r>
            <a:endParaRPr lang="ru-RU" dirty="0"/>
          </a:p>
          <a:p>
            <a:pPr algn="ctr"/>
            <a:r>
              <a:rPr lang="ru-RU" dirty="0"/>
              <a:t>Подп. 1 п. 2 ст. 54.1 НК РФ: основной целью совершения операции не может являться неуплата (неполная уплата) налога. </a:t>
            </a:r>
          </a:p>
          <a:p>
            <a:pPr algn="ctr"/>
            <a:r>
              <a:rPr lang="ru-RU" dirty="0"/>
              <a:t>Основным мотивом операции должна являться деловая цель.</a:t>
            </a:r>
          </a:p>
          <a:p>
            <a:pPr algn="ctr"/>
            <a:endParaRPr lang="ru-RU" dirty="0"/>
          </a:p>
        </p:txBody>
      </p:sp>
      <p:sp>
        <p:nvSpPr>
          <p:cNvPr id="8" name="Текст 5"/>
          <p:cNvSpPr txBox="1">
            <a:spLocks/>
          </p:cNvSpPr>
          <p:nvPr/>
        </p:nvSpPr>
        <p:spPr>
          <a:xfrm>
            <a:off x="6566118" y="3148314"/>
            <a:ext cx="5092861" cy="3402958"/>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2000" b="1" dirty="0"/>
              <a:t>Искажение юридической квалификации операции</a:t>
            </a:r>
          </a:p>
          <a:p>
            <a:pPr algn="ctr"/>
            <a:r>
              <a:rPr lang="ru-RU" sz="2000" dirty="0"/>
              <a:t>П. 1 ст. 54.1 НК РФ: не допускается уменьшение налоговой базы и (или) суммы налога в результате искажения.</a:t>
            </a:r>
          </a:p>
          <a:p>
            <a:pPr algn="ctr"/>
            <a:r>
              <a:rPr lang="ru-RU" sz="2000" dirty="0"/>
              <a:t>Не должны присутствовать признаки искусственности, отсутствия хозяйственного смысла.</a:t>
            </a:r>
          </a:p>
          <a:p>
            <a:pPr algn="ctr"/>
            <a:endParaRPr lang="en-US" sz="2000" dirty="0"/>
          </a:p>
        </p:txBody>
      </p:sp>
      <p:pic>
        <p:nvPicPr>
          <p:cNvPr id="5" name="Рисунок 4" descr="Попасть в яблочко">
            <a:extLst>
              <a:ext uri="{FF2B5EF4-FFF2-40B4-BE49-F238E27FC236}">
                <a16:creationId xmlns:a16="http://schemas.microsoft.com/office/drawing/2014/main" id="{E84947CA-2A84-446A-AB12-0D0630430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7443" y="1814332"/>
            <a:ext cx="914400" cy="914400"/>
          </a:xfrm>
          <a:prstGeom prst="rect">
            <a:avLst/>
          </a:prstGeom>
        </p:spPr>
      </p:pic>
      <p:pic>
        <p:nvPicPr>
          <p:cNvPr id="10" name="Рисунок 9" descr="Сборник схем">
            <a:extLst>
              <a:ext uri="{FF2B5EF4-FFF2-40B4-BE49-F238E27FC236}">
                <a16:creationId xmlns:a16="http://schemas.microsoft.com/office/drawing/2014/main" id="{CD44F373-32F7-468E-847F-46718997FD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0157" y="1814332"/>
            <a:ext cx="914400" cy="914400"/>
          </a:xfrm>
          <a:prstGeom prst="rect">
            <a:avLst/>
          </a:prstGeom>
        </p:spPr>
      </p:pic>
    </p:spTree>
    <p:extLst>
      <p:ext uri="{BB962C8B-B14F-4D97-AF65-F5344CB8AC3E}">
        <p14:creationId xmlns:p14="http://schemas.microsoft.com/office/powerpoint/2010/main" val="18343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Основной мотив создания отдельного бизнеса в холдинге? </a:t>
            </a:r>
          </a:p>
        </p:txBody>
      </p:sp>
      <p:pic>
        <p:nvPicPr>
          <p:cNvPr id="5" name="Рисунок 4" descr="Попасть в яблочко">
            <a:extLst>
              <a:ext uri="{FF2B5EF4-FFF2-40B4-BE49-F238E27FC236}">
                <a16:creationId xmlns:a16="http://schemas.microsoft.com/office/drawing/2014/main" id="{E84947CA-2A84-446A-AB12-0D0630430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3704" y="2971800"/>
            <a:ext cx="914400" cy="914400"/>
          </a:xfrm>
          <a:prstGeom prst="rect">
            <a:avLst/>
          </a:prstGeom>
        </p:spPr>
      </p:pic>
      <p:sp>
        <p:nvSpPr>
          <p:cNvPr id="2" name="Прямоугольник 1">
            <a:extLst>
              <a:ext uri="{FF2B5EF4-FFF2-40B4-BE49-F238E27FC236}">
                <a16:creationId xmlns:a16="http://schemas.microsoft.com/office/drawing/2014/main" id="{E7A16DD9-D71E-4A5F-A699-AC9543D57D07}"/>
              </a:ext>
            </a:extLst>
          </p:cNvPr>
          <p:cNvSpPr/>
          <p:nvPr/>
        </p:nvSpPr>
        <p:spPr>
          <a:xfrm>
            <a:off x="1169043" y="1620456"/>
            <a:ext cx="2870522" cy="1351344"/>
          </a:xfrm>
          <a:prstGeom prst="rect">
            <a:avLst/>
          </a:prstGeom>
          <a:noFill/>
          <a:ln w="38100">
            <a:solidFill>
              <a:srgbClr val="E89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494F55"/>
                </a:solidFill>
              </a:rPr>
              <a:t>специальный налоговый режим для малого бизнеса</a:t>
            </a:r>
          </a:p>
        </p:txBody>
      </p:sp>
      <p:sp>
        <p:nvSpPr>
          <p:cNvPr id="9" name="Прямоугольник 8">
            <a:extLst>
              <a:ext uri="{FF2B5EF4-FFF2-40B4-BE49-F238E27FC236}">
                <a16:creationId xmlns:a16="http://schemas.microsoft.com/office/drawing/2014/main" id="{2E280C1E-E84B-4273-AC54-CEC5ECD6EC3F}"/>
              </a:ext>
            </a:extLst>
          </p:cNvPr>
          <p:cNvSpPr/>
          <p:nvPr/>
        </p:nvSpPr>
        <p:spPr>
          <a:xfrm>
            <a:off x="7722243" y="1622385"/>
            <a:ext cx="2870522" cy="1349415"/>
          </a:xfrm>
          <a:prstGeom prst="rect">
            <a:avLst/>
          </a:prstGeom>
          <a:noFill/>
          <a:ln w="38100">
            <a:solidFill>
              <a:srgbClr val="7DA7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494F55"/>
                </a:solidFill>
              </a:rPr>
              <a:t>льготные ставки для </a:t>
            </a:r>
            <a:r>
              <a:rPr lang="en-US" sz="1600" dirty="0">
                <a:solidFill>
                  <a:srgbClr val="494F55"/>
                </a:solidFill>
              </a:rPr>
              <a:t>IT</a:t>
            </a:r>
            <a:r>
              <a:rPr lang="ru-RU" sz="1600" dirty="0">
                <a:solidFill>
                  <a:srgbClr val="494F55"/>
                </a:solidFill>
              </a:rPr>
              <a:t> по налогу на прибыль и страховым взносам</a:t>
            </a:r>
          </a:p>
        </p:txBody>
      </p:sp>
      <p:sp>
        <p:nvSpPr>
          <p:cNvPr id="11" name="Прямоугольник 10">
            <a:extLst>
              <a:ext uri="{FF2B5EF4-FFF2-40B4-BE49-F238E27FC236}">
                <a16:creationId xmlns:a16="http://schemas.microsoft.com/office/drawing/2014/main" id="{ACDB11C8-CC1A-4BF0-A4B5-6A83E07125E0}"/>
              </a:ext>
            </a:extLst>
          </p:cNvPr>
          <p:cNvSpPr/>
          <p:nvPr/>
        </p:nvSpPr>
        <p:spPr>
          <a:xfrm>
            <a:off x="1861113" y="3301680"/>
            <a:ext cx="2870522" cy="1351344"/>
          </a:xfrm>
          <a:prstGeom prst="rect">
            <a:avLst/>
          </a:prstGeom>
          <a:noFill/>
          <a:ln w="38100">
            <a:solidFill>
              <a:srgbClr val="556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494F55"/>
                </a:solidFill>
              </a:rPr>
              <a:t>особые правила тонкой капитализации для лизинговых организаций</a:t>
            </a:r>
          </a:p>
        </p:txBody>
      </p:sp>
      <p:sp>
        <p:nvSpPr>
          <p:cNvPr id="12" name="Прямоугольник 11">
            <a:extLst>
              <a:ext uri="{FF2B5EF4-FFF2-40B4-BE49-F238E27FC236}">
                <a16:creationId xmlns:a16="http://schemas.microsoft.com/office/drawing/2014/main" id="{53DA6C61-A9C3-46FA-BD7E-7B33C2E4227F}"/>
              </a:ext>
            </a:extLst>
          </p:cNvPr>
          <p:cNvSpPr/>
          <p:nvPr/>
        </p:nvSpPr>
        <p:spPr>
          <a:xfrm>
            <a:off x="7030173" y="3303609"/>
            <a:ext cx="2870522" cy="1349415"/>
          </a:xfrm>
          <a:prstGeom prst="rect">
            <a:avLst/>
          </a:prstGeom>
          <a:noFill/>
          <a:ln w="38100">
            <a:solidFill>
              <a:srgbClr val="9C2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494F55"/>
                </a:solidFill>
              </a:rPr>
              <a:t>0% налога на прибыль для организаций, осуществляющие социальное обслуживание граждан</a:t>
            </a:r>
          </a:p>
        </p:txBody>
      </p:sp>
      <p:sp>
        <p:nvSpPr>
          <p:cNvPr id="13" name="Прямоугольник 12">
            <a:extLst>
              <a:ext uri="{FF2B5EF4-FFF2-40B4-BE49-F238E27FC236}">
                <a16:creationId xmlns:a16="http://schemas.microsoft.com/office/drawing/2014/main" id="{AC03A670-9C3A-4720-AFB8-F6F7629AF8FE}"/>
              </a:ext>
            </a:extLst>
          </p:cNvPr>
          <p:cNvSpPr/>
          <p:nvPr/>
        </p:nvSpPr>
        <p:spPr>
          <a:xfrm>
            <a:off x="1169043" y="4982904"/>
            <a:ext cx="2870522" cy="1351344"/>
          </a:xfrm>
          <a:prstGeom prst="rect">
            <a:avLst/>
          </a:prstGeom>
          <a:noFill/>
          <a:ln w="38100">
            <a:solidFill>
              <a:srgbClr val="6F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494F55"/>
                </a:solidFill>
              </a:rPr>
              <a:t>льгота по налогу на прибыль для резидентов ТОСЭР и свободного порта Владивосток </a:t>
            </a:r>
          </a:p>
        </p:txBody>
      </p:sp>
      <p:sp>
        <p:nvSpPr>
          <p:cNvPr id="14" name="Прямоугольник 13">
            <a:extLst>
              <a:ext uri="{FF2B5EF4-FFF2-40B4-BE49-F238E27FC236}">
                <a16:creationId xmlns:a16="http://schemas.microsoft.com/office/drawing/2014/main" id="{BA54667A-045F-46DF-AACC-9ED3F1D17180}"/>
              </a:ext>
            </a:extLst>
          </p:cNvPr>
          <p:cNvSpPr/>
          <p:nvPr/>
        </p:nvSpPr>
        <p:spPr>
          <a:xfrm>
            <a:off x="7722243" y="4983868"/>
            <a:ext cx="2870522" cy="1349415"/>
          </a:xfrm>
          <a:prstGeom prst="rect">
            <a:avLst/>
          </a:prstGeom>
          <a:noFill/>
          <a:ln w="38100">
            <a:solidFill>
              <a:srgbClr val="AEC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494F55"/>
                </a:solidFill>
              </a:rPr>
              <a:t>льгота по налогу на прибыль для участника СПИК</a:t>
            </a:r>
          </a:p>
        </p:txBody>
      </p:sp>
    </p:spTree>
    <p:extLst>
      <p:ext uri="{BB962C8B-B14F-4D97-AF65-F5344CB8AC3E}">
        <p14:creationId xmlns:p14="http://schemas.microsoft.com/office/powerpoint/2010/main" val="28837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Тест основной цели в Модельной конвенции</a:t>
            </a:r>
          </a:p>
        </p:txBody>
      </p:sp>
      <p:sp>
        <p:nvSpPr>
          <p:cNvPr id="8" name="Текст 5"/>
          <p:cNvSpPr txBox="1">
            <a:spLocks/>
          </p:cNvSpPr>
          <p:nvPr/>
        </p:nvSpPr>
        <p:spPr>
          <a:xfrm>
            <a:off x="4512449" y="1427278"/>
            <a:ext cx="7422876" cy="4947396"/>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Льгота по СИДН не предоставляется, если, принимая во внимание все соответствующие факты и обстоятельства, есть основания полагать, что получение такой льготы было </a:t>
            </a:r>
            <a:r>
              <a:rPr lang="ru-RU" sz="2000" b="1" dirty="0"/>
              <a:t>одной из основных целей</a:t>
            </a:r>
            <a:r>
              <a:rPr lang="ru-RU" sz="2000" dirty="0"/>
              <a:t> какой-либо структуры или сделки, которые прямо или косвенно привели к этой льготе.</a:t>
            </a:r>
          </a:p>
          <a:p>
            <a:r>
              <a:rPr lang="ru-RU" sz="2000" dirty="0"/>
              <a:t>Однако, если установлено, что предоставление такой льготы в этих </a:t>
            </a:r>
            <a:r>
              <a:rPr lang="ru-RU" sz="2000" b="1" dirty="0"/>
              <a:t>обстоятельствах будет соответствовать целям и задачам соответствующих положений СИДН, то льгота по СИДН будет предоставлена, даже если одной из основных целей и было получение льготы.</a:t>
            </a:r>
          </a:p>
        </p:txBody>
      </p:sp>
      <p:sp>
        <p:nvSpPr>
          <p:cNvPr id="11" name="Объект 2"/>
          <p:cNvSpPr txBox="1">
            <a:spLocks/>
          </p:cNvSpPr>
          <p:nvPr/>
        </p:nvSpPr>
        <p:spPr>
          <a:xfrm>
            <a:off x="1466682" y="1427278"/>
            <a:ext cx="2708276" cy="198212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b="1" dirty="0">
                <a:solidFill>
                  <a:srgbClr val="9C2498"/>
                </a:solidFill>
              </a:rPr>
              <a:t>Пункт </a:t>
            </a:r>
            <a:r>
              <a:rPr lang="en-US" b="1" dirty="0">
                <a:solidFill>
                  <a:srgbClr val="9C2498"/>
                </a:solidFill>
              </a:rPr>
              <a:t>1</a:t>
            </a:r>
            <a:r>
              <a:rPr lang="ru-RU" b="1" dirty="0">
                <a:solidFill>
                  <a:srgbClr val="9C2498"/>
                </a:solidFill>
              </a:rPr>
              <a:t> ст. </a:t>
            </a:r>
            <a:r>
              <a:rPr lang="en-US" b="1" dirty="0">
                <a:solidFill>
                  <a:srgbClr val="9C2498"/>
                </a:solidFill>
              </a:rPr>
              <a:t>1</a:t>
            </a:r>
            <a:r>
              <a:rPr lang="ru-RU" b="1" dirty="0">
                <a:solidFill>
                  <a:srgbClr val="9C2498"/>
                </a:solidFill>
              </a:rPr>
              <a:t> Модельной конвенции</a:t>
            </a:r>
            <a:endParaRPr lang="en-US" b="1" dirty="0">
              <a:solidFill>
                <a:srgbClr val="9C2498"/>
              </a:solidFill>
            </a:endParaRPr>
          </a:p>
          <a:p>
            <a:r>
              <a:rPr lang="en-US" b="1" dirty="0">
                <a:solidFill>
                  <a:srgbClr val="9C2498"/>
                </a:solidFill>
              </a:rPr>
              <a:t>(</a:t>
            </a:r>
            <a:r>
              <a:rPr lang="ru-RU" b="1" dirty="0">
                <a:solidFill>
                  <a:srgbClr val="9C2498"/>
                </a:solidFill>
              </a:rPr>
              <a:t>Комментарии к статье 29 Модельной Конвенции ОЭСР)</a:t>
            </a:r>
          </a:p>
        </p:txBody>
      </p:sp>
      <p:pic>
        <p:nvPicPr>
          <p:cNvPr id="15" name="Рисунок 14"/>
          <p:cNvPicPr>
            <a:picLocks noChangeAspect="1"/>
          </p:cNvPicPr>
          <p:nvPr/>
        </p:nvPicPr>
        <p:blipFill>
          <a:blip r:embed="rId3"/>
          <a:stretch>
            <a:fillRect/>
          </a:stretch>
        </p:blipFill>
        <p:spPr>
          <a:xfrm>
            <a:off x="720724" y="1523534"/>
            <a:ext cx="408467" cy="371888"/>
          </a:xfrm>
          <a:prstGeom prst="rect">
            <a:avLst/>
          </a:prstGeom>
        </p:spPr>
      </p:pic>
    </p:spTree>
    <p:extLst>
      <p:ext uri="{BB962C8B-B14F-4D97-AF65-F5344CB8AC3E}">
        <p14:creationId xmlns:p14="http://schemas.microsoft.com/office/powerpoint/2010/main" val="18263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a:t>Примеры из Модельной конвенции</a:t>
            </a:r>
          </a:p>
        </p:txBody>
      </p:sp>
      <p:sp>
        <p:nvSpPr>
          <p:cNvPr id="6" name="Текст 5"/>
          <p:cNvSpPr>
            <a:spLocks noGrp="1"/>
          </p:cNvSpPr>
          <p:nvPr>
            <p:ph type="body" sz="quarter" idx="4294967295"/>
          </p:nvPr>
        </p:nvSpPr>
        <p:spPr>
          <a:xfrm>
            <a:off x="720723" y="3316636"/>
            <a:ext cx="4905161" cy="3509720"/>
          </a:xfrm>
        </p:spPr>
        <p:txBody>
          <a:bodyPr>
            <a:normAutofit/>
          </a:bodyPr>
          <a:lstStyle/>
          <a:p>
            <a:pPr algn="ctr"/>
            <a:r>
              <a:rPr lang="ru-RU" b="1" dirty="0"/>
              <a:t>Выбор налоговой юрисдикции для строительства завода с учетом положений СИДН</a:t>
            </a:r>
            <a:r>
              <a:rPr lang="ru-RU" dirty="0"/>
              <a:t>:</a:t>
            </a:r>
          </a:p>
          <a:p>
            <a:pPr algn="ctr"/>
            <a:r>
              <a:rPr lang="ru-RU" dirty="0"/>
              <a:t> представление льготы соответствует цели, преследуемой сторонами СИДН – способствовать развитию взаимных инвестиций. </a:t>
            </a:r>
          </a:p>
        </p:txBody>
      </p:sp>
      <p:sp>
        <p:nvSpPr>
          <p:cNvPr id="8" name="Текст 5"/>
          <p:cNvSpPr txBox="1">
            <a:spLocks/>
          </p:cNvSpPr>
          <p:nvPr/>
        </p:nvSpPr>
        <p:spPr>
          <a:xfrm>
            <a:off x="6566117" y="3316637"/>
            <a:ext cx="4905160" cy="3509719"/>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2000" b="1" dirty="0"/>
              <a:t>Увеличение доли участия для целей применения пониженной ставки на дивиденды: </a:t>
            </a:r>
          </a:p>
          <a:p>
            <a:pPr algn="ctr"/>
            <a:r>
              <a:rPr lang="ru-RU" sz="2000" dirty="0"/>
              <a:t>для того чтобы соответствовать этому условию инвесторы увеличивают долю участия - цель СИДН поощрить инвестиции.</a:t>
            </a:r>
            <a:endParaRPr lang="en-US" sz="2000" dirty="0"/>
          </a:p>
        </p:txBody>
      </p:sp>
      <p:pic>
        <p:nvPicPr>
          <p:cNvPr id="5" name="Рисунок 4" descr="Карта с кнопкой">
            <a:extLst>
              <a:ext uri="{FF2B5EF4-FFF2-40B4-BE49-F238E27FC236}">
                <a16:creationId xmlns:a16="http://schemas.microsoft.com/office/drawing/2014/main" id="{CFE2C6AF-5270-4317-92C6-D9BC3A84A2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3957" y="1376357"/>
            <a:ext cx="1858774" cy="1858774"/>
          </a:xfrm>
          <a:prstGeom prst="rect">
            <a:avLst/>
          </a:prstGeom>
        </p:spPr>
      </p:pic>
      <p:pic>
        <p:nvPicPr>
          <p:cNvPr id="11" name="Рисунок 10" descr="Презентация с круговой диаграммой">
            <a:extLst>
              <a:ext uri="{FF2B5EF4-FFF2-40B4-BE49-F238E27FC236}">
                <a16:creationId xmlns:a16="http://schemas.microsoft.com/office/drawing/2014/main" id="{B6CF2FE0-471C-42E7-9609-926C09D938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8664" y="1376357"/>
            <a:ext cx="1858773" cy="1858773"/>
          </a:xfrm>
          <a:prstGeom prst="rect">
            <a:avLst/>
          </a:prstGeom>
        </p:spPr>
      </p:pic>
    </p:spTree>
    <p:extLst>
      <p:ext uri="{BB962C8B-B14F-4D97-AF65-F5344CB8AC3E}">
        <p14:creationId xmlns:p14="http://schemas.microsoft.com/office/powerpoint/2010/main" val="5848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Пепеляев групп осн">
      <a:dk1>
        <a:srgbClr val="2B2A29"/>
      </a:dk1>
      <a:lt1>
        <a:sysClr val="window" lastClr="FFFFFF"/>
      </a:lt1>
      <a:dk2>
        <a:srgbClr val="AECEFC"/>
      </a:dk2>
      <a:lt2>
        <a:srgbClr val="7DA7E3"/>
      </a:lt2>
      <a:accent1>
        <a:srgbClr val="6F006B"/>
      </a:accent1>
      <a:accent2>
        <a:srgbClr val="9C2498"/>
      </a:accent2>
      <a:accent3>
        <a:srgbClr val="E89DE5"/>
      </a:accent3>
      <a:accent4>
        <a:srgbClr val="494F55"/>
      </a:accent4>
      <a:accent5>
        <a:srgbClr val="95A3AC"/>
      </a:accent5>
      <a:accent6>
        <a:srgbClr val="5567C9"/>
      </a:accent6>
      <a:hlink>
        <a:srgbClr val="494F55"/>
      </a:hlink>
      <a:folHlink>
        <a:srgbClr val="95A3AC"/>
      </a:folHlink>
    </a:clrScheme>
    <a:fontScheme name="Pg">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114641</TotalTime>
  <Words>3033</Words>
  <Application>Microsoft Office PowerPoint</Application>
  <PresentationFormat>Широкоэкранный</PresentationFormat>
  <Paragraphs>173</Paragraphs>
  <Slides>17</Slides>
  <Notes>16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Verdana</vt:lpstr>
      <vt:lpstr>Тема Office</vt:lpstr>
      <vt:lpstr>Создание нового бизнеса и нового направления в холдинговой структуре. О проблемах IT-маневра и не только</vt:lpstr>
      <vt:lpstr>Сбербанк, МТС, Росатом, Почта России, кто еще?</vt:lpstr>
      <vt:lpstr>Условия применения льгот</vt:lpstr>
      <vt:lpstr>Софт и железо: когда закон принимается слишком быстро</vt:lpstr>
      <vt:lpstr>Подход ФНС к выделению нового бизнеса</vt:lpstr>
      <vt:lpstr>Отделяем мухи и котлеты</vt:lpstr>
      <vt:lpstr>Основной мотив создания отдельного бизнеса в холдинге? </vt:lpstr>
      <vt:lpstr>Тест основной цели в Модельной конвенции</vt:lpstr>
      <vt:lpstr>Примеры из Модельной конвенции</vt:lpstr>
      <vt:lpstr>«Цели и задачи» налогового маневра</vt:lpstr>
      <vt:lpstr>Критерий основной цели в письмах фискальных органов</vt:lpstr>
      <vt:lpstr>Тест основной цели пройден? Признаки дробления не важны</vt:lpstr>
      <vt:lpstr>Искажения при создании отдельного бизнеса в холдинге?</vt:lpstr>
      <vt:lpstr>Холдинги и искажения</vt:lpstr>
      <vt:lpstr>Разные нарушения – разные последствия</vt:lpstr>
      <vt:lpstr>Как действовать? </vt:lpstr>
      <vt:lpstr>Контактная информация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 Rodina</dc:creator>
  <cp:lastModifiedBy>Nikonova Maria (Andreeva)</cp:lastModifiedBy>
  <cp:revision>1188</cp:revision>
  <dcterms:created xsi:type="dcterms:W3CDTF">2016-11-25T06:45:35Z</dcterms:created>
  <dcterms:modified xsi:type="dcterms:W3CDTF">2021-05-12T12:26:09Z</dcterms:modified>
</cp:coreProperties>
</file>